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0"/>
  </p:notesMasterIdLst>
  <p:sldIdLst>
    <p:sldId id="547" r:id="rId3"/>
    <p:sldId id="629" r:id="rId4"/>
    <p:sldId id="256" r:id="rId5"/>
    <p:sldId id="258" r:id="rId6"/>
    <p:sldId id="263" r:id="rId7"/>
    <p:sldId id="259" r:id="rId8"/>
    <p:sldId id="267" r:id="rId9"/>
    <p:sldId id="593" r:id="rId10"/>
    <p:sldId id="704" r:id="rId11"/>
    <p:sldId id="264" r:id="rId12"/>
    <p:sldId id="265" r:id="rId13"/>
    <p:sldId id="266" r:id="rId14"/>
    <p:sldId id="268" r:id="rId15"/>
    <p:sldId id="269" r:id="rId16"/>
    <p:sldId id="270" r:id="rId17"/>
    <p:sldId id="271" r:id="rId18"/>
    <p:sldId id="287" r:id="rId19"/>
    <p:sldId id="274" r:id="rId20"/>
    <p:sldId id="272" r:id="rId21"/>
    <p:sldId id="703" r:id="rId22"/>
    <p:sldId id="286" r:id="rId23"/>
    <p:sldId id="277" r:id="rId24"/>
    <p:sldId id="706" r:id="rId25"/>
    <p:sldId id="278" r:id="rId26"/>
    <p:sldId id="705" r:id="rId27"/>
    <p:sldId id="285" r:id="rId28"/>
    <p:sldId id="630"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7" autoAdjust="0"/>
    <p:restoredTop sz="73094" autoAdjust="0"/>
  </p:normalViewPr>
  <p:slideViewPr>
    <p:cSldViewPr snapToGrid="0">
      <p:cViewPr varScale="1">
        <p:scale>
          <a:sx n="118" d="100"/>
          <a:sy n="118" d="100"/>
        </p:scale>
        <p:origin x="418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02000D-4721-4D80-96E4-CD793AFC645A}"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7E0D6472-F6EB-4C57-9DB9-397D055FCD54}">
      <dgm:prSet phldrT="[Text]" custT="1"/>
      <dgm:spPr>
        <a:xfrm>
          <a:off x="2819491" y="2509361"/>
          <a:ext cx="2098548" cy="2098548"/>
        </a:xfrm>
        <a:prstGeom prst="ellipse">
          <a:avLst/>
        </a:prstGeom>
        <a:solidFill>
          <a:srgbClr val="AAE2CA"/>
        </a:solidFill>
        <a:ln w="25400" cap="flat" cmpd="sng" algn="ctr">
          <a:solidFill>
            <a:srgbClr val="FFFFFF">
              <a:hueOff val="0"/>
              <a:satOff val="0"/>
              <a:lumOff val="0"/>
              <a:alphaOff val="0"/>
            </a:srgbClr>
          </a:solidFill>
          <a:prstDash val="solid"/>
        </a:ln>
        <a:effectLst/>
      </dgm:spPr>
      <dgm:t>
        <a:bodyPr/>
        <a:lstStyle/>
        <a:p>
          <a:pPr>
            <a:buNone/>
          </a:pPr>
          <a:r>
            <a:rPr lang="en-US" sz="1700" b="1" dirty="0">
              <a:solidFill>
                <a:srgbClr val="000000"/>
              </a:solidFill>
              <a:latin typeface="Arial Black" pitchFamily="34" charset="0"/>
              <a:ea typeface="+mn-ea"/>
              <a:cs typeface="+mn-cs"/>
            </a:rPr>
            <a:t>Reasonable</a:t>
          </a:r>
        </a:p>
      </dgm:t>
    </dgm:pt>
    <dgm:pt modelId="{DEDE1895-877C-42C4-90F7-E66ABB999605}" type="parTrans" cxnId="{BFF7B736-3F10-46B2-A900-A29205DF51A2}">
      <dgm:prSet/>
      <dgm:spPr/>
      <dgm:t>
        <a:bodyPr/>
        <a:lstStyle/>
        <a:p>
          <a:endParaRPr lang="en-US">
            <a:latin typeface="Arial Black" pitchFamily="34" charset="0"/>
          </a:endParaRPr>
        </a:p>
      </dgm:t>
    </dgm:pt>
    <dgm:pt modelId="{10BBCE0C-E2C5-4E21-930A-EE119AB2774F}" type="sibTrans" cxnId="{BFF7B736-3F10-46B2-A900-A29205DF51A2}">
      <dgm:prSet/>
      <dgm:spPr/>
      <dgm:t>
        <a:bodyPr/>
        <a:lstStyle/>
        <a:p>
          <a:endParaRPr lang="en-US">
            <a:latin typeface="Arial Black" pitchFamily="34" charset="0"/>
          </a:endParaRPr>
        </a:p>
      </dgm:t>
    </dgm:pt>
    <dgm:pt modelId="{B4F3E4E3-B966-44CB-976D-A7A45214364A}">
      <dgm:prSet phldrT="[Text]">
        <dgm:style>
          <a:lnRef idx="2">
            <a:schemeClr val="accent1">
              <a:shade val="50000"/>
            </a:schemeClr>
          </a:lnRef>
          <a:fillRef idx="1">
            <a:schemeClr val="accent1"/>
          </a:fillRef>
          <a:effectRef idx="0">
            <a:schemeClr val="accent1"/>
          </a:effectRef>
          <a:fontRef idx="minor">
            <a:schemeClr val="lt1"/>
          </a:fontRef>
        </dgm:style>
      </dgm:prSet>
      <dgm:spPr>
        <a:xfrm>
          <a:off x="703232" y="1280480"/>
          <a:ext cx="1750618" cy="1349043"/>
        </a:xfrm>
        <a:prstGeom prst="roundRect">
          <a:avLst>
            <a:gd name="adj" fmla="val 10000"/>
          </a:avLst>
        </a:prstGeom>
        <a:solidFill>
          <a:srgbClr val="3333CC">
            <a:lumMod val="40000"/>
            <a:lumOff val="60000"/>
          </a:srgbClr>
        </a:solidFill>
        <a:ln w="25400" cap="flat" cmpd="sng" algn="ctr">
          <a:solidFill>
            <a:srgbClr val="FFFFFF"/>
          </a:solidFill>
          <a:prstDash val="solid"/>
        </a:ln>
        <a:effectLst/>
      </dgm:spPr>
      <dgm:t>
        <a:bodyPr/>
        <a:lstStyle/>
        <a:p>
          <a:pPr>
            <a:buNone/>
          </a:pPr>
          <a:r>
            <a:rPr lang="en-US" dirty="0">
              <a:solidFill>
                <a:srgbClr val="000000"/>
              </a:solidFill>
              <a:latin typeface="Arial Black" pitchFamily="34" charset="0"/>
              <a:ea typeface="+mn-ea"/>
              <a:cs typeface="+mn-cs"/>
            </a:rPr>
            <a:t>Expectation of Privacy</a:t>
          </a:r>
        </a:p>
      </dgm:t>
    </dgm:pt>
    <dgm:pt modelId="{318DBE14-65EF-4083-8E83-8DA2600AFBE9}" type="parTrans" cxnId="{D0421FBB-E0E4-4041-979D-9C1F4944417C}">
      <dgm:prSet/>
      <dgm:spPr>
        <a:xfrm rot="12900000">
          <a:off x="1429295" y="2129306"/>
          <a:ext cx="1650512" cy="598086"/>
        </a:xfrm>
        <a:prstGeom prst="leftArrow">
          <a:avLst>
            <a:gd name="adj1" fmla="val 60000"/>
            <a:gd name="adj2" fmla="val 50000"/>
          </a:avLst>
        </a:prstGeom>
        <a:solidFill>
          <a:srgbClr val="00CC99">
            <a:tint val="60000"/>
            <a:hueOff val="0"/>
            <a:satOff val="0"/>
            <a:lumOff val="0"/>
            <a:alphaOff val="0"/>
          </a:srgbClr>
        </a:solidFill>
        <a:ln>
          <a:noFill/>
        </a:ln>
        <a:effectLst/>
      </dgm:spPr>
      <dgm:t>
        <a:bodyPr/>
        <a:lstStyle/>
        <a:p>
          <a:endParaRPr lang="en-US">
            <a:latin typeface="Arial Black" pitchFamily="34" charset="0"/>
          </a:endParaRPr>
        </a:p>
      </dgm:t>
    </dgm:pt>
    <dgm:pt modelId="{9CB2AF73-1F43-47AC-979C-F34B72679D19}" type="sibTrans" cxnId="{D0421FBB-E0E4-4041-979D-9C1F4944417C}">
      <dgm:prSet/>
      <dgm:spPr/>
      <dgm:t>
        <a:bodyPr/>
        <a:lstStyle/>
        <a:p>
          <a:endParaRPr lang="en-US">
            <a:latin typeface="Arial Black" pitchFamily="34" charset="0"/>
          </a:endParaRPr>
        </a:p>
      </dgm:t>
    </dgm:pt>
    <dgm:pt modelId="{22585A63-8908-4D0C-B08A-7D2CD031BE58}">
      <dgm:prSet phldrT="[Text]"/>
      <dgm:spPr>
        <a:xfrm>
          <a:off x="2971796" y="40290"/>
          <a:ext cx="1793939" cy="1444992"/>
        </a:xfrm>
        <a:prstGeom prst="roundRect">
          <a:avLst>
            <a:gd name="adj" fmla="val 10000"/>
          </a:avLst>
        </a:prstGeom>
        <a:solidFill>
          <a:srgbClr val="FFFF00"/>
        </a:solidFill>
        <a:ln w="25400" cap="flat" cmpd="sng" algn="ctr">
          <a:solidFill>
            <a:srgbClr val="FFFFFF">
              <a:hueOff val="0"/>
              <a:satOff val="0"/>
              <a:lumOff val="0"/>
              <a:alphaOff val="0"/>
            </a:srgbClr>
          </a:solidFill>
          <a:prstDash val="solid"/>
        </a:ln>
        <a:effectLst/>
      </dgm:spPr>
      <dgm:t>
        <a:bodyPr/>
        <a:lstStyle/>
        <a:p>
          <a:pPr>
            <a:buNone/>
          </a:pPr>
          <a:r>
            <a:rPr lang="en-US" dirty="0">
              <a:solidFill>
                <a:srgbClr val="000000"/>
              </a:solidFill>
              <a:latin typeface="Arial Black" pitchFamily="34" charset="0"/>
              <a:ea typeface="+mn-ea"/>
              <a:cs typeface="+mn-cs"/>
            </a:rPr>
            <a:t>Proper Authorization</a:t>
          </a:r>
        </a:p>
      </dgm:t>
    </dgm:pt>
    <dgm:pt modelId="{EEF9A196-6080-45D1-9AFC-7DAD5C756C2D}" type="parTrans" cxnId="{071960E4-6B41-4D9A-BDAC-F7FFA3F0F656}">
      <dgm:prSet/>
      <dgm:spPr>
        <a:xfrm rot="16200000">
          <a:off x="3043509" y="1289000"/>
          <a:ext cx="1650512" cy="598086"/>
        </a:xfrm>
        <a:prstGeom prst="leftArrow">
          <a:avLst>
            <a:gd name="adj1" fmla="val 60000"/>
            <a:gd name="adj2" fmla="val 50000"/>
          </a:avLst>
        </a:prstGeom>
        <a:solidFill>
          <a:srgbClr val="00CC99">
            <a:tint val="60000"/>
            <a:hueOff val="0"/>
            <a:satOff val="0"/>
            <a:lumOff val="0"/>
            <a:alphaOff val="0"/>
          </a:srgbClr>
        </a:solidFill>
        <a:ln>
          <a:noFill/>
        </a:ln>
        <a:effectLst/>
      </dgm:spPr>
      <dgm:t>
        <a:bodyPr/>
        <a:lstStyle/>
        <a:p>
          <a:endParaRPr lang="en-US">
            <a:latin typeface="Arial Black" pitchFamily="34" charset="0"/>
          </a:endParaRPr>
        </a:p>
      </dgm:t>
    </dgm:pt>
    <dgm:pt modelId="{AA57DE75-32BB-472C-86A6-B090478EDB24}" type="sibTrans" cxnId="{071960E4-6B41-4D9A-BDAC-F7FFA3F0F656}">
      <dgm:prSet/>
      <dgm:spPr/>
      <dgm:t>
        <a:bodyPr/>
        <a:lstStyle/>
        <a:p>
          <a:endParaRPr lang="en-US">
            <a:latin typeface="Arial Black" pitchFamily="34" charset="0"/>
          </a:endParaRPr>
        </a:p>
      </dgm:t>
    </dgm:pt>
    <dgm:pt modelId="{23D56838-CC8E-4CC0-9407-98AD82DE12E4}">
      <dgm:prSet phldrT="[Text]"/>
      <dgm:spPr>
        <a:xfrm>
          <a:off x="5248812" y="1280480"/>
          <a:ext cx="1820355" cy="1349043"/>
        </a:xfrm>
        <a:prstGeom prst="roundRect">
          <a:avLst>
            <a:gd name="adj" fmla="val 10000"/>
          </a:avLst>
        </a:prstGeom>
        <a:solidFill>
          <a:srgbClr val="FF0066"/>
        </a:solidFill>
        <a:ln w="25400" cap="flat" cmpd="sng" algn="ctr">
          <a:solidFill>
            <a:srgbClr val="FFFFFF">
              <a:hueOff val="0"/>
              <a:satOff val="0"/>
              <a:lumOff val="0"/>
              <a:alphaOff val="0"/>
            </a:srgbClr>
          </a:solidFill>
          <a:prstDash val="solid"/>
        </a:ln>
        <a:effectLst/>
      </dgm:spPr>
      <dgm:t>
        <a:bodyPr/>
        <a:lstStyle/>
        <a:p>
          <a:pPr>
            <a:buNone/>
          </a:pPr>
          <a:r>
            <a:rPr lang="en-US" dirty="0">
              <a:solidFill>
                <a:srgbClr val="000000"/>
              </a:solidFill>
              <a:latin typeface="Arial Black" pitchFamily="34" charset="0"/>
              <a:ea typeface="+mn-ea"/>
              <a:cs typeface="+mn-cs"/>
            </a:rPr>
            <a:t>Probable Cause</a:t>
          </a:r>
        </a:p>
      </dgm:t>
    </dgm:pt>
    <dgm:pt modelId="{78881754-4A0A-42A2-B718-4AB0CCBABD15}" type="parTrans" cxnId="{53A32D8C-8D1B-410B-A66C-5120AC0A171C}">
      <dgm:prSet/>
      <dgm:spPr>
        <a:xfrm rot="19500000">
          <a:off x="4657723" y="2129306"/>
          <a:ext cx="1650512" cy="598086"/>
        </a:xfrm>
        <a:prstGeom prst="leftArrow">
          <a:avLst>
            <a:gd name="adj1" fmla="val 60000"/>
            <a:gd name="adj2" fmla="val 50000"/>
          </a:avLst>
        </a:prstGeom>
        <a:solidFill>
          <a:srgbClr val="00CC99">
            <a:tint val="60000"/>
            <a:hueOff val="0"/>
            <a:satOff val="0"/>
            <a:lumOff val="0"/>
            <a:alphaOff val="0"/>
          </a:srgbClr>
        </a:solidFill>
        <a:ln>
          <a:noFill/>
        </a:ln>
        <a:effectLst/>
      </dgm:spPr>
      <dgm:t>
        <a:bodyPr/>
        <a:lstStyle/>
        <a:p>
          <a:endParaRPr lang="en-US">
            <a:latin typeface="Arial Black" pitchFamily="34" charset="0"/>
          </a:endParaRPr>
        </a:p>
      </dgm:t>
    </dgm:pt>
    <dgm:pt modelId="{800C6DB8-E917-420E-B88C-422AF53FD199}" type="sibTrans" cxnId="{53A32D8C-8D1B-410B-A66C-5120AC0A171C}">
      <dgm:prSet/>
      <dgm:spPr/>
      <dgm:t>
        <a:bodyPr/>
        <a:lstStyle/>
        <a:p>
          <a:endParaRPr lang="en-US">
            <a:latin typeface="Arial Black" pitchFamily="34" charset="0"/>
          </a:endParaRPr>
        </a:p>
      </dgm:t>
    </dgm:pt>
    <dgm:pt modelId="{8CB6E25E-9F28-430B-9504-775777E66FA4}" type="pres">
      <dgm:prSet presAssocID="{E302000D-4721-4D80-96E4-CD793AFC645A}" presName="cycle" presStyleCnt="0">
        <dgm:presLayoutVars>
          <dgm:chMax val="1"/>
          <dgm:dir/>
          <dgm:animLvl val="ctr"/>
          <dgm:resizeHandles val="exact"/>
        </dgm:presLayoutVars>
      </dgm:prSet>
      <dgm:spPr/>
    </dgm:pt>
    <dgm:pt modelId="{B758E0C8-416E-418D-BE25-9ACD7DAFCDD1}" type="pres">
      <dgm:prSet presAssocID="{7E0D6472-F6EB-4C57-9DB9-397D055FCD54}" presName="centerShape" presStyleLbl="node0" presStyleIdx="0" presStyleCnt="1"/>
      <dgm:spPr/>
    </dgm:pt>
    <dgm:pt modelId="{5080F0CA-2815-45C7-B971-7021AB80A435}" type="pres">
      <dgm:prSet presAssocID="{318DBE14-65EF-4083-8E83-8DA2600AFBE9}" presName="parTrans" presStyleLbl="bgSibTrans2D1" presStyleIdx="0" presStyleCnt="3"/>
      <dgm:spPr/>
    </dgm:pt>
    <dgm:pt modelId="{C25C74EC-940B-4D63-9FA1-171203A564C6}" type="pres">
      <dgm:prSet presAssocID="{B4F3E4E3-B966-44CB-976D-A7A45214364A}" presName="node" presStyleLbl="node1" presStyleIdx="0" presStyleCnt="3" custScaleX="87811" custScaleY="84585">
        <dgm:presLayoutVars>
          <dgm:bulletEnabled val="1"/>
        </dgm:presLayoutVars>
      </dgm:prSet>
      <dgm:spPr/>
    </dgm:pt>
    <dgm:pt modelId="{9E7EBC87-62EA-4695-8E04-D148254341AE}" type="pres">
      <dgm:prSet presAssocID="{EEF9A196-6080-45D1-9AFC-7DAD5C756C2D}" presName="parTrans" presStyleLbl="bgSibTrans2D1" presStyleIdx="1" presStyleCnt="3"/>
      <dgm:spPr/>
    </dgm:pt>
    <dgm:pt modelId="{1206AA6C-DC5E-4658-B70E-C2076159FE05}" type="pres">
      <dgm:prSet presAssocID="{22585A63-8908-4D0C-B08A-7D2CD031BE58}" presName="node" presStyleLbl="node1" presStyleIdx="1" presStyleCnt="3" custScaleX="89984" custScaleY="90601">
        <dgm:presLayoutVars>
          <dgm:bulletEnabled val="1"/>
        </dgm:presLayoutVars>
      </dgm:prSet>
      <dgm:spPr/>
    </dgm:pt>
    <dgm:pt modelId="{2999FCE9-29D1-49DA-AB37-44986D40433C}" type="pres">
      <dgm:prSet presAssocID="{78881754-4A0A-42A2-B718-4AB0CCBABD15}" presName="parTrans" presStyleLbl="bgSibTrans2D1" presStyleIdx="2" presStyleCnt="3"/>
      <dgm:spPr/>
    </dgm:pt>
    <dgm:pt modelId="{217FCBEF-199E-41B6-80D2-ADD1E10C6B92}" type="pres">
      <dgm:prSet presAssocID="{23D56838-CC8E-4CC0-9407-98AD82DE12E4}" presName="node" presStyleLbl="node1" presStyleIdx="2" presStyleCnt="3" custScaleX="91309" custScaleY="84585">
        <dgm:presLayoutVars>
          <dgm:bulletEnabled val="1"/>
        </dgm:presLayoutVars>
      </dgm:prSet>
      <dgm:spPr/>
    </dgm:pt>
  </dgm:ptLst>
  <dgm:cxnLst>
    <dgm:cxn modelId="{AA41730F-2410-4C0D-A076-54036F9882D2}" type="presOf" srcId="{22585A63-8908-4D0C-B08A-7D2CD031BE58}" destId="{1206AA6C-DC5E-4658-B70E-C2076159FE05}" srcOrd="0" destOrd="0" presId="urn:microsoft.com/office/officeart/2005/8/layout/radial4"/>
    <dgm:cxn modelId="{1F249F29-196C-4552-89D5-CC9E2ED8B7B6}" type="presOf" srcId="{7E0D6472-F6EB-4C57-9DB9-397D055FCD54}" destId="{B758E0C8-416E-418D-BE25-9ACD7DAFCDD1}" srcOrd="0" destOrd="0" presId="urn:microsoft.com/office/officeart/2005/8/layout/radial4"/>
    <dgm:cxn modelId="{BFF7B736-3F10-46B2-A900-A29205DF51A2}" srcId="{E302000D-4721-4D80-96E4-CD793AFC645A}" destId="{7E0D6472-F6EB-4C57-9DB9-397D055FCD54}" srcOrd="0" destOrd="0" parTransId="{DEDE1895-877C-42C4-90F7-E66ABB999605}" sibTransId="{10BBCE0C-E2C5-4E21-930A-EE119AB2774F}"/>
    <dgm:cxn modelId="{8130235B-244D-4659-91A1-38BC5168707B}" type="presOf" srcId="{318DBE14-65EF-4083-8E83-8DA2600AFBE9}" destId="{5080F0CA-2815-45C7-B971-7021AB80A435}" srcOrd="0" destOrd="0" presId="urn:microsoft.com/office/officeart/2005/8/layout/radial4"/>
    <dgm:cxn modelId="{61E3DD48-B592-4A0D-9C46-CC80A1EFDC25}" type="presOf" srcId="{B4F3E4E3-B966-44CB-976D-A7A45214364A}" destId="{C25C74EC-940B-4D63-9FA1-171203A564C6}" srcOrd="0" destOrd="0" presId="urn:microsoft.com/office/officeart/2005/8/layout/radial4"/>
    <dgm:cxn modelId="{981CE84D-E166-43DE-85A0-941524D17C40}" type="presOf" srcId="{78881754-4A0A-42A2-B718-4AB0CCBABD15}" destId="{2999FCE9-29D1-49DA-AB37-44986D40433C}" srcOrd="0" destOrd="0" presId="urn:microsoft.com/office/officeart/2005/8/layout/radial4"/>
    <dgm:cxn modelId="{94360C59-B985-4F9B-8DCA-701F6EF0BAA4}" type="presOf" srcId="{EEF9A196-6080-45D1-9AFC-7DAD5C756C2D}" destId="{9E7EBC87-62EA-4695-8E04-D148254341AE}" srcOrd="0" destOrd="0" presId="urn:microsoft.com/office/officeart/2005/8/layout/radial4"/>
    <dgm:cxn modelId="{53A32D8C-8D1B-410B-A66C-5120AC0A171C}" srcId="{7E0D6472-F6EB-4C57-9DB9-397D055FCD54}" destId="{23D56838-CC8E-4CC0-9407-98AD82DE12E4}" srcOrd="2" destOrd="0" parTransId="{78881754-4A0A-42A2-B718-4AB0CCBABD15}" sibTransId="{800C6DB8-E917-420E-B88C-422AF53FD199}"/>
    <dgm:cxn modelId="{96DB0FA5-4CC4-4AF9-A9DB-E2AECB3F08B1}" type="presOf" srcId="{23D56838-CC8E-4CC0-9407-98AD82DE12E4}" destId="{217FCBEF-199E-41B6-80D2-ADD1E10C6B92}" srcOrd="0" destOrd="0" presId="urn:microsoft.com/office/officeart/2005/8/layout/radial4"/>
    <dgm:cxn modelId="{D0421FBB-E0E4-4041-979D-9C1F4944417C}" srcId="{7E0D6472-F6EB-4C57-9DB9-397D055FCD54}" destId="{B4F3E4E3-B966-44CB-976D-A7A45214364A}" srcOrd="0" destOrd="0" parTransId="{318DBE14-65EF-4083-8E83-8DA2600AFBE9}" sibTransId="{9CB2AF73-1F43-47AC-979C-F34B72679D19}"/>
    <dgm:cxn modelId="{FDEE73BF-D432-4F75-93D7-B1C41D68D938}" type="presOf" srcId="{E302000D-4721-4D80-96E4-CD793AFC645A}" destId="{8CB6E25E-9F28-430B-9504-775777E66FA4}" srcOrd="0" destOrd="0" presId="urn:microsoft.com/office/officeart/2005/8/layout/radial4"/>
    <dgm:cxn modelId="{071960E4-6B41-4D9A-BDAC-F7FFA3F0F656}" srcId="{7E0D6472-F6EB-4C57-9DB9-397D055FCD54}" destId="{22585A63-8908-4D0C-B08A-7D2CD031BE58}" srcOrd="1" destOrd="0" parTransId="{EEF9A196-6080-45D1-9AFC-7DAD5C756C2D}" sibTransId="{AA57DE75-32BB-472C-86A6-B090478EDB24}"/>
    <dgm:cxn modelId="{A89CFC71-0412-42B6-A3AA-693F53941C73}" type="presParOf" srcId="{8CB6E25E-9F28-430B-9504-775777E66FA4}" destId="{B758E0C8-416E-418D-BE25-9ACD7DAFCDD1}" srcOrd="0" destOrd="0" presId="urn:microsoft.com/office/officeart/2005/8/layout/radial4"/>
    <dgm:cxn modelId="{92135A81-2B06-464F-AB4B-35AC915B90CC}" type="presParOf" srcId="{8CB6E25E-9F28-430B-9504-775777E66FA4}" destId="{5080F0CA-2815-45C7-B971-7021AB80A435}" srcOrd="1" destOrd="0" presId="urn:microsoft.com/office/officeart/2005/8/layout/radial4"/>
    <dgm:cxn modelId="{7DDFEC8F-69B8-44B7-81D6-2343535AE375}" type="presParOf" srcId="{8CB6E25E-9F28-430B-9504-775777E66FA4}" destId="{C25C74EC-940B-4D63-9FA1-171203A564C6}" srcOrd="2" destOrd="0" presId="urn:microsoft.com/office/officeart/2005/8/layout/radial4"/>
    <dgm:cxn modelId="{E5C4C5BB-A883-4F80-AB01-A83ED524968C}" type="presParOf" srcId="{8CB6E25E-9F28-430B-9504-775777E66FA4}" destId="{9E7EBC87-62EA-4695-8E04-D148254341AE}" srcOrd="3" destOrd="0" presId="urn:microsoft.com/office/officeart/2005/8/layout/radial4"/>
    <dgm:cxn modelId="{C53A9633-6D5B-432E-8E12-DD4D080171F6}" type="presParOf" srcId="{8CB6E25E-9F28-430B-9504-775777E66FA4}" destId="{1206AA6C-DC5E-4658-B70E-C2076159FE05}" srcOrd="4" destOrd="0" presId="urn:microsoft.com/office/officeart/2005/8/layout/radial4"/>
    <dgm:cxn modelId="{E551DD44-650B-4E3F-8329-AEFE654DC2B6}" type="presParOf" srcId="{8CB6E25E-9F28-430B-9504-775777E66FA4}" destId="{2999FCE9-29D1-49DA-AB37-44986D40433C}" srcOrd="5" destOrd="0" presId="urn:microsoft.com/office/officeart/2005/8/layout/radial4"/>
    <dgm:cxn modelId="{6D22C21C-53D0-4996-A24D-5F2BFB6CD4B1}" type="presParOf" srcId="{8CB6E25E-9F28-430B-9504-775777E66FA4}" destId="{217FCBEF-199E-41B6-80D2-ADD1E10C6B92}"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964A9E-022D-466B-B44B-59386E915010}" type="doc">
      <dgm:prSet loTypeId="urn:microsoft.com/office/officeart/2005/8/layout/hProcess11" loCatId="process" qsTypeId="urn:microsoft.com/office/officeart/2005/8/quickstyle/simple1" qsCatId="simple" csTypeId="urn:microsoft.com/office/officeart/2005/8/colors/accent1_2" csCatId="accent1" phldr="1"/>
      <dgm:spPr/>
    </dgm:pt>
    <dgm:pt modelId="{82D6EA89-D890-4804-9054-9E4AC5E7C528}">
      <dgm:prSet phldrT="[Text]"/>
      <dgm:spPr>
        <a:xfrm>
          <a:off x="3013" y="0"/>
          <a:ext cx="1989087" cy="1645920"/>
        </a:xfrm>
        <a:prstGeom prst="rect">
          <a:avLst/>
        </a:prstGeom>
        <a:noFill/>
        <a:ln>
          <a:noFill/>
        </a:ln>
        <a:effectLst/>
      </dgm:spPr>
      <dgm:t>
        <a:bodyPr/>
        <a:lstStyle/>
        <a:p>
          <a:pPr>
            <a:buNone/>
          </a:pPr>
          <a:r>
            <a:rPr lang="en-US" b="1" dirty="0">
              <a:solidFill>
                <a:srgbClr val="FFFFFF"/>
              </a:solidFill>
              <a:latin typeface="Verdana"/>
              <a:ea typeface="+mn-ea"/>
              <a:cs typeface="+mn-cs"/>
            </a:rPr>
            <a:t>Most govt property</a:t>
          </a:r>
        </a:p>
      </dgm:t>
    </dgm:pt>
    <dgm:pt modelId="{43541AE2-EEB7-41B6-99A6-E79F7212579A}" type="parTrans" cxnId="{9D602FD4-B09E-4274-8F0A-9F53676EFEB4}">
      <dgm:prSet/>
      <dgm:spPr/>
      <dgm:t>
        <a:bodyPr/>
        <a:lstStyle/>
        <a:p>
          <a:endParaRPr lang="en-US">
            <a:solidFill>
              <a:schemeClr val="bg1"/>
            </a:solidFill>
          </a:endParaRPr>
        </a:p>
      </dgm:t>
    </dgm:pt>
    <dgm:pt modelId="{D3EC300C-B622-463E-A136-CD9BAC08228B}" type="sibTrans" cxnId="{9D602FD4-B09E-4274-8F0A-9F53676EFEB4}">
      <dgm:prSet/>
      <dgm:spPr/>
      <dgm:t>
        <a:bodyPr/>
        <a:lstStyle/>
        <a:p>
          <a:endParaRPr lang="en-US">
            <a:solidFill>
              <a:schemeClr val="bg1"/>
            </a:solidFill>
          </a:endParaRPr>
        </a:p>
      </dgm:t>
    </dgm:pt>
    <dgm:pt modelId="{46626096-D013-462E-9F08-CED79E10AF07}">
      <dgm:prSet phldrT="[Text]"/>
      <dgm:spPr>
        <a:xfrm>
          <a:off x="2091556" y="2468880"/>
          <a:ext cx="1989087" cy="1645920"/>
        </a:xfrm>
        <a:prstGeom prst="rect">
          <a:avLst/>
        </a:prstGeom>
        <a:noFill/>
        <a:ln>
          <a:noFill/>
        </a:ln>
        <a:effectLst/>
      </dgm:spPr>
      <dgm:t>
        <a:bodyPr/>
        <a:lstStyle/>
        <a:p>
          <a:pPr>
            <a:buNone/>
          </a:pPr>
          <a:r>
            <a:rPr lang="en-US" b="1" dirty="0">
              <a:solidFill>
                <a:srgbClr val="FFFFFF"/>
              </a:solidFill>
              <a:latin typeface="Verdana"/>
              <a:ea typeface="+mn-ea"/>
              <a:cs typeface="+mn-cs"/>
            </a:rPr>
            <a:t>Govt office, computers, e-mail</a:t>
          </a:r>
        </a:p>
      </dgm:t>
    </dgm:pt>
    <dgm:pt modelId="{A7AFB0BC-DDD5-4B56-A7F7-C28FA6995885}" type="parTrans" cxnId="{C76DC956-0F18-449D-89F1-CDA973BB1C5F}">
      <dgm:prSet/>
      <dgm:spPr/>
      <dgm:t>
        <a:bodyPr/>
        <a:lstStyle/>
        <a:p>
          <a:endParaRPr lang="en-US">
            <a:solidFill>
              <a:schemeClr val="bg1"/>
            </a:solidFill>
          </a:endParaRPr>
        </a:p>
      </dgm:t>
    </dgm:pt>
    <dgm:pt modelId="{F8A86638-65EA-4169-B942-74C157C37DC2}" type="sibTrans" cxnId="{C76DC956-0F18-449D-89F1-CDA973BB1C5F}">
      <dgm:prSet/>
      <dgm:spPr/>
      <dgm:t>
        <a:bodyPr/>
        <a:lstStyle/>
        <a:p>
          <a:endParaRPr lang="en-US">
            <a:solidFill>
              <a:schemeClr val="bg1"/>
            </a:solidFill>
          </a:endParaRPr>
        </a:p>
      </dgm:t>
    </dgm:pt>
    <dgm:pt modelId="{54BF5A22-D9C4-4502-895D-445CF400AA0F}">
      <dgm:prSet phldrT="[Text]"/>
      <dgm:spPr>
        <a:xfrm>
          <a:off x="4180098" y="0"/>
          <a:ext cx="1989087" cy="1645920"/>
        </a:xfrm>
        <a:prstGeom prst="rect">
          <a:avLst/>
        </a:prstGeom>
        <a:noFill/>
        <a:ln>
          <a:noFill/>
        </a:ln>
        <a:effectLst/>
      </dgm:spPr>
      <dgm:t>
        <a:bodyPr/>
        <a:lstStyle/>
        <a:p>
          <a:pPr>
            <a:buNone/>
          </a:pPr>
          <a:r>
            <a:rPr lang="en-US" b="1" dirty="0">
              <a:solidFill>
                <a:srgbClr val="FFFFFF"/>
              </a:solidFill>
              <a:latin typeface="Verdana"/>
              <a:ea typeface="+mn-ea"/>
              <a:cs typeface="+mn-cs"/>
            </a:rPr>
            <a:t>Off-base home</a:t>
          </a:r>
        </a:p>
      </dgm:t>
    </dgm:pt>
    <dgm:pt modelId="{A41940E5-120A-44ED-B716-192D64B4DED6}" type="parTrans" cxnId="{78979223-3436-4640-A385-A2A90A359203}">
      <dgm:prSet/>
      <dgm:spPr/>
      <dgm:t>
        <a:bodyPr/>
        <a:lstStyle/>
        <a:p>
          <a:endParaRPr lang="en-US">
            <a:solidFill>
              <a:schemeClr val="bg1"/>
            </a:solidFill>
          </a:endParaRPr>
        </a:p>
      </dgm:t>
    </dgm:pt>
    <dgm:pt modelId="{EF99EF3C-3C0B-46F2-9D1C-A58ABFA002CE}" type="sibTrans" cxnId="{78979223-3436-4640-A385-A2A90A359203}">
      <dgm:prSet/>
      <dgm:spPr/>
      <dgm:t>
        <a:bodyPr/>
        <a:lstStyle/>
        <a:p>
          <a:endParaRPr lang="en-US">
            <a:solidFill>
              <a:schemeClr val="bg1"/>
            </a:solidFill>
          </a:endParaRPr>
        </a:p>
      </dgm:t>
    </dgm:pt>
    <dgm:pt modelId="{1D339DB1-56CA-448A-8658-56D1D349C3BC}" type="pres">
      <dgm:prSet presAssocID="{E5964A9E-022D-466B-B44B-59386E915010}" presName="Name0" presStyleCnt="0">
        <dgm:presLayoutVars>
          <dgm:dir/>
          <dgm:resizeHandles val="exact"/>
        </dgm:presLayoutVars>
      </dgm:prSet>
      <dgm:spPr/>
    </dgm:pt>
    <dgm:pt modelId="{20CDE3C1-7185-46B7-9596-7AF4A36E2BC7}" type="pres">
      <dgm:prSet presAssocID="{E5964A9E-022D-466B-B44B-59386E915010}" presName="arrow" presStyleLbl="bgShp" presStyleIdx="0" presStyleCnt="1"/>
      <dgm:spPr>
        <a:xfrm>
          <a:off x="0" y="1234440"/>
          <a:ext cx="6858000" cy="1645920"/>
        </a:xfrm>
        <a:prstGeom prst="notchedRightArrow">
          <a:avLst/>
        </a:prstGeom>
        <a:solidFill>
          <a:srgbClr val="00CC99">
            <a:tint val="40000"/>
            <a:hueOff val="0"/>
            <a:satOff val="0"/>
            <a:lumOff val="0"/>
            <a:alphaOff val="0"/>
          </a:srgbClr>
        </a:solidFill>
        <a:ln>
          <a:noFill/>
        </a:ln>
        <a:effectLst/>
      </dgm:spPr>
    </dgm:pt>
    <dgm:pt modelId="{EA98393D-91A4-49E4-BB00-2F873D451EDF}" type="pres">
      <dgm:prSet presAssocID="{E5964A9E-022D-466B-B44B-59386E915010}" presName="points" presStyleCnt="0"/>
      <dgm:spPr/>
    </dgm:pt>
    <dgm:pt modelId="{939D1DAA-ABA6-401A-A23E-484191E3620D}" type="pres">
      <dgm:prSet presAssocID="{82D6EA89-D890-4804-9054-9E4AC5E7C528}" presName="compositeA" presStyleCnt="0"/>
      <dgm:spPr/>
    </dgm:pt>
    <dgm:pt modelId="{4EE94540-25EB-49FA-8A2F-929746334EBE}" type="pres">
      <dgm:prSet presAssocID="{82D6EA89-D890-4804-9054-9E4AC5E7C528}" presName="textA" presStyleLbl="revTx" presStyleIdx="0" presStyleCnt="3">
        <dgm:presLayoutVars>
          <dgm:bulletEnabled val="1"/>
        </dgm:presLayoutVars>
      </dgm:prSet>
      <dgm:spPr/>
    </dgm:pt>
    <dgm:pt modelId="{D6A9A5AE-3C8A-46D1-B99A-110A2F0A2674}" type="pres">
      <dgm:prSet presAssocID="{82D6EA89-D890-4804-9054-9E4AC5E7C528}" presName="circleA" presStyleLbl="node1" presStyleIdx="0" presStyleCnt="3"/>
      <dgm:spPr>
        <a:xfrm>
          <a:off x="791817" y="1851660"/>
          <a:ext cx="411480" cy="411480"/>
        </a:xfrm>
        <a:prstGeom prst="ellipse">
          <a:avLst/>
        </a:prstGeom>
        <a:solidFill>
          <a:srgbClr val="FF0000"/>
        </a:solidFill>
        <a:ln w="25400" cap="flat" cmpd="sng" algn="ctr">
          <a:solidFill>
            <a:srgbClr val="000000"/>
          </a:solidFill>
          <a:prstDash val="solid"/>
        </a:ln>
        <a:effectLst/>
      </dgm:spPr>
    </dgm:pt>
    <dgm:pt modelId="{6831D028-2639-4183-8860-A9898AC79113}" type="pres">
      <dgm:prSet presAssocID="{82D6EA89-D890-4804-9054-9E4AC5E7C528}" presName="spaceA" presStyleCnt="0"/>
      <dgm:spPr/>
    </dgm:pt>
    <dgm:pt modelId="{F912B28A-FAD9-43BF-BD6C-07EB3E8C7D78}" type="pres">
      <dgm:prSet presAssocID="{D3EC300C-B622-463E-A136-CD9BAC08228B}" presName="space" presStyleCnt="0"/>
      <dgm:spPr/>
    </dgm:pt>
    <dgm:pt modelId="{B7650B78-A865-4F1E-AB5A-67E25C641778}" type="pres">
      <dgm:prSet presAssocID="{46626096-D013-462E-9F08-CED79E10AF07}" presName="compositeB" presStyleCnt="0"/>
      <dgm:spPr/>
    </dgm:pt>
    <dgm:pt modelId="{1AC8E9A0-7D59-4A44-ABD8-3CDB62987857}" type="pres">
      <dgm:prSet presAssocID="{46626096-D013-462E-9F08-CED79E10AF07}" presName="textB" presStyleLbl="revTx" presStyleIdx="1" presStyleCnt="3" custLinFactNeighborX="-55265">
        <dgm:presLayoutVars>
          <dgm:bulletEnabled val="1"/>
        </dgm:presLayoutVars>
      </dgm:prSet>
      <dgm:spPr/>
    </dgm:pt>
    <dgm:pt modelId="{8BECB3BF-0E34-4F77-97A1-18A89936E3C4}" type="pres">
      <dgm:prSet presAssocID="{46626096-D013-462E-9F08-CED79E10AF07}" presName="circleB" presStyleLbl="node1" presStyleIdx="1" presStyleCnt="3" custLinFactX="-100000" custLinFactNeighborX="-167158"/>
      <dgm:spPr>
        <a:xfrm>
          <a:off x="2880360" y="1851660"/>
          <a:ext cx="411480" cy="411480"/>
        </a:xfrm>
        <a:prstGeom prst="ellipse">
          <a:avLst/>
        </a:prstGeom>
        <a:solidFill>
          <a:srgbClr val="FFFF00"/>
        </a:solidFill>
        <a:ln w="25400" cap="flat" cmpd="sng" algn="ctr">
          <a:solidFill>
            <a:srgbClr val="000000"/>
          </a:solidFill>
          <a:prstDash val="solid"/>
        </a:ln>
        <a:effectLst/>
      </dgm:spPr>
    </dgm:pt>
    <dgm:pt modelId="{A1B3068B-FAA2-4ADF-8A65-C83762C88931}" type="pres">
      <dgm:prSet presAssocID="{46626096-D013-462E-9F08-CED79E10AF07}" presName="spaceB" presStyleCnt="0"/>
      <dgm:spPr/>
    </dgm:pt>
    <dgm:pt modelId="{C3B69F0A-3534-46E5-BBF8-500A0E66D78A}" type="pres">
      <dgm:prSet presAssocID="{F8A86638-65EA-4169-B942-74C157C37DC2}" presName="space" presStyleCnt="0"/>
      <dgm:spPr/>
    </dgm:pt>
    <dgm:pt modelId="{285D521E-EE1D-4FD5-B1C8-75F8790891D4}" type="pres">
      <dgm:prSet presAssocID="{54BF5A22-D9C4-4502-895D-445CF400AA0F}" presName="compositeA" presStyleCnt="0"/>
      <dgm:spPr/>
    </dgm:pt>
    <dgm:pt modelId="{C8CBA44D-C2A0-4CC4-9BD6-454280E9F8B3}" type="pres">
      <dgm:prSet presAssocID="{54BF5A22-D9C4-4502-895D-445CF400AA0F}" presName="textA" presStyleLbl="revTx" presStyleIdx="2" presStyleCnt="3">
        <dgm:presLayoutVars>
          <dgm:bulletEnabled val="1"/>
        </dgm:presLayoutVars>
      </dgm:prSet>
      <dgm:spPr/>
    </dgm:pt>
    <dgm:pt modelId="{D09A54D9-5640-4C73-82EF-9B46EDDE6654}" type="pres">
      <dgm:prSet presAssocID="{54BF5A22-D9C4-4502-895D-445CF400AA0F}" presName="circleA" presStyleLbl="node1" presStyleIdx="2" presStyleCnt="3"/>
      <dgm:spPr>
        <a:xfrm>
          <a:off x="4968902" y="1851660"/>
          <a:ext cx="411480" cy="411480"/>
        </a:xfrm>
        <a:prstGeom prst="ellipse">
          <a:avLst/>
        </a:prstGeom>
        <a:solidFill>
          <a:srgbClr val="00CC99">
            <a:hueOff val="0"/>
            <a:satOff val="0"/>
            <a:lumOff val="0"/>
            <a:alphaOff val="0"/>
          </a:srgbClr>
        </a:solidFill>
        <a:ln w="25400" cap="flat" cmpd="sng" algn="ctr">
          <a:solidFill>
            <a:srgbClr val="000000"/>
          </a:solidFill>
          <a:prstDash val="solid"/>
        </a:ln>
        <a:effectLst/>
      </dgm:spPr>
    </dgm:pt>
    <dgm:pt modelId="{35248354-D34E-4040-92A7-464B24598DAC}" type="pres">
      <dgm:prSet presAssocID="{54BF5A22-D9C4-4502-895D-445CF400AA0F}" presName="spaceA" presStyleCnt="0"/>
      <dgm:spPr/>
    </dgm:pt>
  </dgm:ptLst>
  <dgm:cxnLst>
    <dgm:cxn modelId="{DEA44C06-78D5-470B-B3EF-E0B5BEFFDB3E}" type="presOf" srcId="{82D6EA89-D890-4804-9054-9E4AC5E7C528}" destId="{4EE94540-25EB-49FA-8A2F-929746334EBE}" srcOrd="0" destOrd="0" presId="urn:microsoft.com/office/officeart/2005/8/layout/hProcess11"/>
    <dgm:cxn modelId="{74806F08-606F-4802-A4A6-BDACBB6AC265}" type="presOf" srcId="{E5964A9E-022D-466B-B44B-59386E915010}" destId="{1D339DB1-56CA-448A-8658-56D1D349C3BC}" srcOrd="0" destOrd="0" presId="urn:microsoft.com/office/officeart/2005/8/layout/hProcess11"/>
    <dgm:cxn modelId="{6BD2070A-9BCF-4FF8-B439-49A6DF6ABFAE}" type="presOf" srcId="{54BF5A22-D9C4-4502-895D-445CF400AA0F}" destId="{C8CBA44D-C2A0-4CC4-9BD6-454280E9F8B3}" srcOrd="0" destOrd="0" presId="urn:microsoft.com/office/officeart/2005/8/layout/hProcess11"/>
    <dgm:cxn modelId="{78979223-3436-4640-A385-A2A90A359203}" srcId="{E5964A9E-022D-466B-B44B-59386E915010}" destId="{54BF5A22-D9C4-4502-895D-445CF400AA0F}" srcOrd="2" destOrd="0" parTransId="{A41940E5-120A-44ED-B716-192D64B4DED6}" sibTransId="{EF99EF3C-3C0B-46F2-9D1C-A58ABFA002CE}"/>
    <dgm:cxn modelId="{CF8FFF3E-D72F-42B2-A7D7-2E3D11214712}" type="presOf" srcId="{46626096-D013-462E-9F08-CED79E10AF07}" destId="{1AC8E9A0-7D59-4A44-ABD8-3CDB62987857}" srcOrd="0" destOrd="0" presId="urn:microsoft.com/office/officeart/2005/8/layout/hProcess11"/>
    <dgm:cxn modelId="{C76DC956-0F18-449D-89F1-CDA973BB1C5F}" srcId="{E5964A9E-022D-466B-B44B-59386E915010}" destId="{46626096-D013-462E-9F08-CED79E10AF07}" srcOrd="1" destOrd="0" parTransId="{A7AFB0BC-DDD5-4B56-A7F7-C28FA6995885}" sibTransId="{F8A86638-65EA-4169-B942-74C157C37DC2}"/>
    <dgm:cxn modelId="{9D602FD4-B09E-4274-8F0A-9F53676EFEB4}" srcId="{E5964A9E-022D-466B-B44B-59386E915010}" destId="{82D6EA89-D890-4804-9054-9E4AC5E7C528}" srcOrd="0" destOrd="0" parTransId="{43541AE2-EEB7-41B6-99A6-E79F7212579A}" sibTransId="{D3EC300C-B622-463E-A136-CD9BAC08228B}"/>
    <dgm:cxn modelId="{93440E4D-633D-41A3-9B1F-86F995120FC6}" type="presParOf" srcId="{1D339DB1-56CA-448A-8658-56D1D349C3BC}" destId="{20CDE3C1-7185-46B7-9596-7AF4A36E2BC7}" srcOrd="0" destOrd="0" presId="urn:microsoft.com/office/officeart/2005/8/layout/hProcess11"/>
    <dgm:cxn modelId="{2AC88F15-1036-4B2C-96F8-9E18F4ECFD9E}" type="presParOf" srcId="{1D339DB1-56CA-448A-8658-56D1D349C3BC}" destId="{EA98393D-91A4-49E4-BB00-2F873D451EDF}" srcOrd="1" destOrd="0" presId="urn:microsoft.com/office/officeart/2005/8/layout/hProcess11"/>
    <dgm:cxn modelId="{A48DCA52-ABAA-40C0-8A92-EBB99CF14154}" type="presParOf" srcId="{EA98393D-91A4-49E4-BB00-2F873D451EDF}" destId="{939D1DAA-ABA6-401A-A23E-484191E3620D}" srcOrd="0" destOrd="0" presId="urn:microsoft.com/office/officeart/2005/8/layout/hProcess11"/>
    <dgm:cxn modelId="{BCA30AE5-B3DA-496E-A63C-2C321C587B2F}" type="presParOf" srcId="{939D1DAA-ABA6-401A-A23E-484191E3620D}" destId="{4EE94540-25EB-49FA-8A2F-929746334EBE}" srcOrd="0" destOrd="0" presId="urn:microsoft.com/office/officeart/2005/8/layout/hProcess11"/>
    <dgm:cxn modelId="{52351084-0D57-4109-8D02-71E261B3D0ED}" type="presParOf" srcId="{939D1DAA-ABA6-401A-A23E-484191E3620D}" destId="{D6A9A5AE-3C8A-46D1-B99A-110A2F0A2674}" srcOrd="1" destOrd="0" presId="urn:microsoft.com/office/officeart/2005/8/layout/hProcess11"/>
    <dgm:cxn modelId="{E7351A62-62A9-4B8A-9CF3-8E100A6B6F50}" type="presParOf" srcId="{939D1DAA-ABA6-401A-A23E-484191E3620D}" destId="{6831D028-2639-4183-8860-A9898AC79113}" srcOrd="2" destOrd="0" presId="urn:microsoft.com/office/officeart/2005/8/layout/hProcess11"/>
    <dgm:cxn modelId="{729B06DA-DC6E-4E34-B3FC-1A49A6748710}" type="presParOf" srcId="{EA98393D-91A4-49E4-BB00-2F873D451EDF}" destId="{F912B28A-FAD9-43BF-BD6C-07EB3E8C7D78}" srcOrd="1" destOrd="0" presId="urn:microsoft.com/office/officeart/2005/8/layout/hProcess11"/>
    <dgm:cxn modelId="{13D68CCB-6765-4890-B846-CA4294277A0F}" type="presParOf" srcId="{EA98393D-91A4-49E4-BB00-2F873D451EDF}" destId="{B7650B78-A865-4F1E-AB5A-67E25C641778}" srcOrd="2" destOrd="0" presId="urn:microsoft.com/office/officeart/2005/8/layout/hProcess11"/>
    <dgm:cxn modelId="{1D349B1A-CDD9-4B1D-BC13-C5BD178C488F}" type="presParOf" srcId="{B7650B78-A865-4F1E-AB5A-67E25C641778}" destId="{1AC8E9A0-7D59-4A44-ABD8-3CDB62987857}" srcOrd="0" destOrd="0" presId="urn:microsoft.com/office/officeart/2005/8/layout/hProcess11"/>
    <dgm:cxn modelId="{21486EA1-36B1-4616-A828-2CB64A0A31A3}" type="presParOf" srcId="{B7650B78-A865-4F1E-AB5A-67E25C641778}" destId="{8BECB3BF-0E34-4F77-97A1-18A89936E3C4}" srcOrd="1" destOrd="0" presId="urn:microsoft.com/office/officeart/2005/8/layout/hProcess11"/>
    <dgm:cxn modelId="{1E186E61-8E50-41AC-8DC6-604B0AC8CF2A}" type="presParOf" srcId="{B7650B78-A865-4F1E-AB5A-67E25C641778}" destId="{A1B3068B-FAA2-4ADF-8A65-C83762C88931}" srcOrd="2" destOrd="0" presId="urn:microsoft.com/office/officeart/2005/8/layout/hProcess11"/>
    <dgm:cxn modelId="{CAFB5D9A-CFD4-4BF9-8756-1DC6AA0EE6A2}" type="presParOf" srcId="{EA98393D-91A4-49E4-BB00-2F873D451EDF}" destId="{C3B69F0A-3534-46E5-BBF8-500A0E66D78A}" srcOrd="3" destOrd="0" presId="urn:microsoft.com/office/officeart/2005/8/layout/hProcess11"/>
    <dgm:cxn modelId="{6910C470-74E1-4E29-83B3-6428C277C8AC}" type="presParOf" srcId="{EA98393D-91A4-49E4-BB00-2F873D451EDF}" destId="{285D521E-EE1D-4FD5-B1C8-75F8790891D4}" srcOrd="4" destOrd="0" presId="urn:microsoft.com/office/officeart/2005/8/layout/hProcess11"/>
    <dgm:cxn modelId="{9E6D481F-944F-4813-885E-0510C104C543}" type="presParOf" srcId="{285D521E-EE1D-4FD5-B1C8-75F8790891D4}" destId="{C8CBA44D-C2A0-4CC4-9BD6-454280E9F8B3}" srcOrd="0" destOrd="0" presId="urn:microsoft.com/office/officeart/2005/8/layout/hProcess11"/>
    <dgm:cxn modelId="{4EF16B91-AB65-4C47-846B-E3B7B8D38333}" type="presParOf" srcId="{285D521E-EE1D-4FD5-B1C8-75F8790891D4}" destId="{D09A54D9-5640-4C73-82EF-9B46EDDE6654}" srcOrd="1" destOrd="0" presId="urn:microsoft.com/office/officeart/2005/8/layout/hProcess11"/>
    <dgm:cxn modelId="{C2931E94-613E-468F-8DC6-5E3A05DAA69F}" type="presParOf" srcId="{285D521E-EE1D-4FD5-B1C8-75F8790891D4}" destId="{35248354-D34E-4040-92A7-464B24598DAC}"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58E0C8-416E-418D-BE25-9ACD7DAFCDD1}">
      <dsp:nvSpPr>
        <dsp:cNvPr id="0" name=""/>
        <dsp:cNvSpPr/>
      </dsp:nvSpPr>
      <dsp:spPr>
        <a:xfrm>
          <a:off x="2999165" y="2669271"/>
          <a:ext cx="2232279" cy="2232279"/>
        </a:xfrm>
        <a:prstGeom prst="ellipse">
          <a:avLst/>
        </a:prstGeom>
        <a:solidFill>
          <a:srgbClr val="AAE2CA"/>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rgbClr val="000000"/>
              </a:solidFill>
              <a:latin typeface="Arial Black" pitchFamily="34" charset="0"/>
              <a:ea typeface="+mn-ea"/>
              <a:cs typeface="+mn-cs"/>
            </a:rPr>
            <a:t>Reasonable</a:t>
          </a:r>
        </a:p>
      </dsp:txBody>
      <dsp:txXfrm>
        <a:off x="3326075" y="2996181"/>
        <a:ext cx="1578459" cy="1578459"/>
      </dsp:txXfrm>
    </dsp:sp>
    <dsp:sp modelId="{5080F0CA-2815-45C7-B971-7021AB80A435}">
      <dsp:nvSpPr>
        <dsp:cNvPr id="0" name=""/>
        <dsp:cNvSpPr/>
      </dsp:nvSpPr>
      <dsp:spPr>
        <a:xfrm rot="12900000">
          <a:off x="1520377" y="2264998"/>
          <a:ext cx="1755692" cy="636199"/>
        </a:xfrm>
        <a:prstGeom prst="leftArrow">
          <a:avLst>
            <a:gd name="adj1" fmla="val 60000"/>
            <a:gd name="adj2" fmla="val 50000"/>
          </a:avLst>
        </a:prstGeom>
        <a:solidFill>
          <a:srgbClr val="00CC99">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C25C74EC-940B-4D63-9FA1-171203A564C6}">
      <dsp:nvSpPr>
        <dsp:cNvPr id="0" name=""/>
        <dsp:cNvSpPr/>
      </dsp:nvSpPr>
      <dsp:spPr>
        <a:xfrm>
          <a:off x="748045" y="1362080"/>
          <a:ext cx="1862177" cy="1435011"/>
        </a:xfrm>
        <a:prstGeom prst="roundRect">
          <a:avLst>
            <a:gd name="adj" fmla="val 10000"/>
          </a:avLst>
        </a:prstGeom>
        <a:solidFill>
          <a:srgbClr val="3333CC">
            <a:lumMod val="40000"/>
            <a:lumOff val="60000"/>
          </a:srgbClr>
        </a:solidFill>
        <a:ln w="25400" cap="flat" cmpd="sng" algn="ctr">
          <a:solidFill>
            <a:srgbClr val="FFFFFF"/>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000000"/>
              </a:solidFill>
              <a:latin typeface="Arial Black" pitchFamily="34" charset="0"/>
              <a:ea typeface="+mn-ea"/>
              <a:cs typeface="+mn-cs"/>
            </a:rPr>
            <a:t>Expectation of Privacy</a:t>
          </a:r>
        </a:p>
      </dsp:txBody>
      <dsp:txXfrm>
        <a:off x="790075" y="1404110"/>
        <a:ext cx="1778117" cy="1350951"/>
      </dsp:txXfrm>
    </dsp:sp>
    <dsp:sp modelId="{9E7EBC87-62EA-4695-8E04-D148254341AE}">
      <dsp:nvSpPr>
        <dsp:cNvPr id="0" name=""/>
        <dsp:cNvSpPr/>
      </dsp:nvSpPr>
      <dsp:spPr>
        <a:xfrm rot="16200000">
          <a:off x="3237458" y="1371142"/>
          <a:ext cx="1755692" cy="636199"/>
        </a:xfrm>
        <a:prstGeom prst="leftArrow">
          <a:avLst>
            <a:gd name="adj1" fmla="val 60000"/>
            <a:gd name="adj2" fmla="val 50000"/>
          </a:avLst>
        </a:prstGeom>
        <a:solidFill>
          <a:srgbClr val="00CC99">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1206AA6C-DC5E-4658-B70E-C2076159FE05}">
      <dsp:nvSpPr>
        <dsp:cNvPr id="0" name=""/>
        <dsp:cNvSpPr/>
      </dsp:nvSpPr>
      <dsp:spPr>
        <a:xfrm>
          <a:off x="3161175" y="42858"/>
          <a:ext cx="1908259" cy="1537074"/>
        </a:xfrm>
        <a:prstGeom prst="roundRect">
          <a:avLst>
            <a:gd name="adj" fmla="val 10000"/>
          </a:avLst>
        </a:prstGeom>
        <a:solidFill>
          <a:srgbClr val="FFFF00"/>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000000"/>
              </a:solidFill>
              <a:latin typeface="Arial Black" pitchFamily="34" charset="0"/>
              <a:ea typeface="+mn-ea"/>
              <a:cs typeface="+mn-cs"/>
            </a:rPr>
            <a:t>Proper Authorization</a:t>
          </a:r>
        </a:p>
      </dsp:txBody>
      <dsp:txXfrm>
        <a:off x="3206194" y="87877"/>
        <a:ext cx="1818221" cy="1447036"/>
      </dsp:txXfrm>
    </dsp:sp>
    <dsp:sp modelId="{2999FCE9-29D1-49DA-AB37-44986D40433C}">
      <dsp:nvSpPr>
        <dsp:cNvPr id="0" name=""/>
        <dsp:cNvSpPr/>
      </dsp:nvSpPr>
      <dsp:spPr>
        <a:xfrm rot="19500000">
          <a:off x="4954539" y="2264998"/>
          <a:ext cx="1755692" cy="636199"/>
        </a:xfrm>
        <a:prstGeom prst="leftArrow">
          <a:avLst>
            <a:gd name="adj1" fmla="val 60000"/>
            <a:gd name="adj2" fmla="val 50000"/>
          </a:avLst>
        </a:prstGeom>
        <a:solidFill>
          <a:srgbClr val="00CC99">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217FCBEF-199E-41B6-80D2-ADD1E10C6B92}">
      <dsp:nvSpPr>
        <dsp:cNvPr id="0" name=""/>
        <dsp:cNvSpPr/>
      </dsp:nvSpPr>
      <dsp:spPr>
        <a:xfrm>
          <a:off x="5583296" y="1362080"/>
          <a:ext cx="1936358" cy="1435011"/>
        </a:xfrm>
        <a:prstGeom prst="roundRect">
          <a:avLst>
            <a:gd name="adj" fmla="val 10000"/>
          </a:avLst>
        </a:prstGeom>
        <a:solidFill>
          <a:srgbClr val="FF0066"/>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000000"/>
              </a:solidFill>
              <a:latin typeface="Arial Black" pitchFamily="34" charset="0"/>
              <a:ea typeface="+mn-ea"/>
              <a:cs typeface="+mn-cs"/>
            </a:rPr>
            <a:t>Probable Cause</a:t>
          </a:r>
        </a:p>
      </dsp:txBody>
      <dsp:txXfrm>
        <a:off x="5625326" y="1404110"/>
        <a:ext cx="1852298" cy="13509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CDE3C1-7185-46B7-9596-7AF4A36E2BC7}">
      <dsp:nvSpPr>
        <dsp:cNvPr id="0" name=""/>
        <dsp:cNvSpPr/>
      </dsp:nvSpPr>
      <dsp:spPr>
        <a:xfrm>
          <a:off x="0" y="1234440"/>
          <a:ext cx="6858000" cy="1645920"/>
        </a:xfrm>
        <a:prstGeom prst="notchedRightArrow">
          <a:avLst/>
        </a:prstGeom>
        <a:solidFill>
          <a:srgbClr val="00CC99">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4EE94540-25EB-49FA-8A2F-929746334EBE}">
      <dsp:nvSpPr>
        <dsp:cNvPr id="0" name=""/>
        <dsp:cNvSpPr/>
      </dsp:nvSpPr>
      <dsp:spPr>
        <a:xfrm>
          <a:off x="3013" y="0"/>
          <a:ext cx="1989087" cy="1645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b" anchorCtr="0">
          <a:noAutofit/>
        </a:bodyPr>
        <a:lstStyle/>
        <a:p>
          <a:pPr marL="0" lvl="0" indent="0" algn="ctr" defTabSz="933450">
            <a:lnSpc>
              <a:spcPct val="90000"/>
            </a:lnSpc>
            <a:spcBef>
              <a:spcPct val="0"/>
            </a:spcBef>
            <a:spcAft>
              <a:spcPct val="35000"/>
            </a:spcAft>
            <a:buNone/>
          </a:pPr>
          <a:r>
            <a:rPr lang="en-US" sz="2100" b="1" kern="1200" dirty="0">
              <a:solidFill>
                <a:srgbClr val="FFFFFF"/>
              </a:solidFill>
              <a:latin typeface="Verdana"/>
              <a:ea typeface="+mn-ea"/>
              <a:cs typeface="+mn-cs"/>
            </a:rPr>
            <a:t>Most govt property</a:t>
          </a:r>
        </a:p>
      </dsp:txBody>
      <dsp:txXfrm>
        <a:off x="3013" y="0"/>
        <a:ext cx="1989087" cy="1645920"/>
      </dsp:txXfrm>
    </dsp:sp>
    <dsp:sp modelId="{D6A9A5AE-3C8A-46D1-B99A-110A2F0A2674}">
      <dsp:nvSpPr>
        <dsp:cNvPr id="0" name=""/>
        <dsp:cNvSpPr/>
      </dsp:nvSpPr>
      <dsp:spPr>
        <a:xfrm>
          <a:off x="791817" y="1851660"/>
          <a:ext cx="411480" cy="411480"/>
        </a:xfrm>
        <a:prstGeom prst="ellipse">
          <a:avLst/>
        </a:prstGeom>
        <a:solidFill>
          <a:srgbClr val="FF0000"/>
        </a:solidFill>
        <a:ln w="25400" cap="flat" cmpd="sng" algn="ctr">
          <a:solidFill>
            <a:srgbClr val="000000"/>
          </a:solidFill>
          <a:prstDash val="solid"/>
        </a:ln>
        <a:effectLst/>
      </dsp:spPr>
      <dsp:style>
        <a:lnRef idx="2">
          <a:scrgbClr r="0" g="0" b="0"/>
        </a:lnRef>
        <a:fillRef idx="1">
          <a:scrgbClr r="0" g="0" b="0"/>
        </a:fillRef>
        <a:effectRef idx="0">
          <a:scrgbClr r="0" g="0" b="0"/>
        </a:effectRef>
        <a:fontRef idx="minor">
          <a:schemeClr val="lt1"/>
        </a:fontRef>
      </dsp:style>
    </dsp:sp>
    <dsp:sp modelId="{1AC8E9A0-7D59-4A44-ABD8-3CDB62987857}">
      <dsp:nvSpPr>
        <dsp:cNvPr id="0" name=""/>
        <dsp:cNvSpPr/>
      </dsp:nvSpPr>
      <dsp:spPr>
        <a:xfrm>
          <a:off x="992286" y="2468880"/>
          <a:ext cx="1989087" cy="1645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t" anchorCtr="0">
          <a:noAutofit/>
        </a:bodyPr>
        <a:lstStyle/>
        <a:p>
          <a:pPr marL="0" lvl="0" indent="0" algn="ctr" defTabSz="933450">
            <a:lnSpc>
              <a:spcPct val="90000"/>
            </a:lnSpc>
            <a:spcBef>
              <a:spcPct val="0"/>
            </a:spcBef>
            <a:spcAft>
              <a:spcPct val="35000"/>
            </a:spcAft>
            <a:buNone/>
          </a:pPr>
          <a:r>
            <a:rPr lang="en-US" sz="2100" b="1" kern="1200" dirty="0">
              <a:solidFill>
                <a:srgbClr val="FFFFFF"/>
              </a:solidFill>
              <a:latin typeface="Verdana"/>
              <a:ea typeface="+mn-ea"/>
              <a:cs typeface="+mn-cs"/>
            </a:rPr>
            <a:t>Govt office, computers, e-mail</a:t>
          </a:r>
        </a:p>
      </dsp:txBody>
      <dsp:txXfrm>
        <a:off x="992286" y="2468880"/>
        <a:ext cx="1989087" cy="1645920"/>
      </dsp:txXfrm>
    </dsp:sp>
    <dsp:sp modelId="{8BECB3BF-0E34-4F77-97A1-18A89936E3C4}">
      <dsp:nvSpPr>
        <dsp:cNvPr id="0" name=""/>
        <dsp:cNvSpPr/>
      </dsp:nvSpPr>
      <dsp:spPr>
        <a:xfrm>
          <a:off x="1781058" y="1851660"/>
          <a:ext cx="411480" cy="411480"/>
        </a:xfrm>
        <a:prstGeom prst="ellipse">
          <a:avLst/>
        </a:prstGeom>
        <a:solidFill>
          <a:srgbClr val="FFFF00"/>
        </a:solidFill>
        <a:ln w="25400" cap="flat" cmpd="sng" algn="ctr">
          <a:solidFill>
            <a:srgbClr val="000000"/>
          </a:solidFill>
          <a:prstDash val="solid"/>
        </a:ln>
        <a:effectLst/>
      </dsp:spPr>
      <dsp:style>
        <a:lnRef idx="2">
          <a:scrgbClr r="0" g="0" b="0"/>
        </a:lnRef>
        <a:fillRef idx="1">
          <a:scrgbClr r="0" g="0" b="0"/>
        </a:fillRef>
        <a:effectRef idx="0">
          <a:scrgbClr r="0" g="0" b="0"/>
        </a:effectRef>
        <a:fontRef idx="minor">
          <a:schemeClr val="lt1"/>
        </a:fontRef>
      </dsp:style>
    </dsp:sp>
    <dsp:sp modelId="{C8CBA44D-C2A0-4CC4-9BD6-454280E9F8B3}">
      <dsp:nvSpPr>
        <dsp:cNvPr id="0" name=""/>
        <dsp:cNvSpPr/>
      </dsp:nvSpPr>
      <dsp:spPr>
        <a:xfrm>
          <a:off x="4180098" y="0"/>
          <a:ext cx="1989087" cy="1645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b" anchorCtr="0">
          <a:noAutofit/>
        </a:bodyPr>
        <a:lstStyle/>
        <a:p>
          <a:pPr marL="0" lvl="0" indent="0" algn="ctr" defTabSz="933450">
            <a:lnSpc>
              <a:spcPct val="90000"/>
            </a:lnSpc>
            <a:spcBef>
              <a:spcPct val="0"/>
            </a:spcBef>
            <a:spcAft>
              <a:spcPct val="35000"/>
            </a:spcAft>
            <a:buNone/>
          </a:pPr>
          <a:r>
            <a:rPr lang="en-US" sz="2100" b="1" kern="1200" dirty="0">
              <a:solidFill>
                <a:srgbClr val="FFFFFF"/>
              </a:solidFill>
              <a:latin typeface="Verdana"/>
              <a:ea typeface="+mn-ea"/>
              <a:cs typeface="+mn-cs"/>
            </a:rPr>
            <a:t>Off-base home</a:t>
          </a:r>
        </a:p>
      </dsp:txBody>
      <dsp:txXfrm>
        <a:off x="4180098" y="0"/>
        <a:ext cx="1989087" cy="1645920"/>
      </dsp:txXfrm>
    </dsp:sp>
    <dsp:sp modelId="{D09A54D9-5640-4C73-82EF-9B46EDDE6654}">
      <dsp:nvSpPr>
        <dsp:cNvPr id="0" name=""/>
        <dsp:cNvSpPr/>
      </dsp:nvSpPr>
      <dsp:spPr>
        <a:xfrm>
          <a:off x="4968902" y="1851660"/>
          <a:ext cx="411480" cy="411480"/>
        </a:xfrm>
        <a:prstGeom prst="ellipse">
          <a:avLst/>
        </a:prstGeom>
        <a:solidFill>
          <a:srgbClr val="00CC99">
            <a:hueOff val="0"/>
            <a:satOff val="0"/>
            <a:lumOff val="0"/>
            <a:alphaOff val="0"/>
          </a:srgbClr>
        </a:solidFill>
        <a:ln w="25400" cap="flat" cmpd="sng" algn="ctr">
          <a:solidFill>
            <a:srgbClr val="000000"/>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B39310-1D1D-4B69-80D8-A2F0144056F1}" type="datetimeFigureOut">
              <a:rPr lang="en-US" smtClean="0"/>
              <a:t>1/13/2025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599175-F55D-4402-884D-A74AD3DCE40D}" type="slidenum">
              <a:rPr lang="en-US" smtClean="0"/>
              <a:t>‹#›</a:t>
            </a:fld>
            <a:endParaRPr lang="en-US"/>
          </a:p>
        </p:txBody>
      </p:sp>
    </p:spTree>
    <p:extLst>
      <p:ext uri="{BB962C8B-B14F-4D97-AF65-F5344CB8AC3E}">
        <p14:creationId xmlns:p14="http://schemas.microsoft.com/office/powerpoint/2010/main" val="159345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Times New Roman" panose="02020603050405020304" pitchFamily="18" charset="0"/>
                <a:cs typeface="Times New Roman" panose="02020603050405020304" pitchFamily="18" charset="0"/>
              </a:rPr>
              <a:t>Exclusionary Rule and Fruit of the Poisonous Tree</a:t>
            </a:r>
          </a:p>
          <a:p>
            <a:r>
              <a:rPr lang="en-US" sz="1100" dirty="0">
                <a:latin typeface="Times New Roman" panose="02020603050405020304" pitchFamily="18" charset="0"/>
                <a:cs typeface="Times New Roman" panose="02020603050405020304" pitchFamily="18" charset="0"/>
              </a:rPr>
              <a:t>Degrades GOAD</a:t>
            </a:r>
          </a:p>
          <a:p>
            <a:endParaRPr lang="en-US" sz="1100" dirty="0">
              <a:latin typeface="Times New Roman" panose="02020603050405020304" pitchFamily="18" charset="0"/>
              <a:cs typeface="Times New Roman" panose="02020603050405020304" pitchFamily="18" charset="0"/>
            </a:endParaRPr>
          </a:p>
          <a:p>
            <a:r>
              <a:rPr lang="en-US" sz="1100" dirty="0">
                <a:latin typeface="Times New Roman" panose="02020603050405020304" pitchFamily="18" charset="0"/>
                <a:cs typeface="Times New Roman" panose="02020603050405020304" pitchFamily="18" charset="0"/>
              </a:rPr>
              <a:t>Exclusionary rule – if something goes wrong, then the evidence will be excluded</a:t>
            </a:r>
          </a:p>
        </p:txBody>
      </p:sp>
      <p:sp>
        <p:nvSpPr>
          <p:cNvPr id="4" name="Slide Number Placeholder 3"/>
          <p:cNvSpPr>
            <a:spLocks noGrp="1"/>
          </p:cNvSpPr>
          <p:nvPr>
            <p:ph type="sldNum" sz="quarter" idx="5"/>
          </p:nvPr>
        </p:nvSpPr>
        <p:spPr/>
        <p:txBody>
          <a:bodyPr/>
          <a:lstStyle/>
          <a:p>
            <a:fld id="{1F599175-F55D-4402-884D-A74AD3DCE40D}" type="slidenum">
              <a:rPr lang="en-US" smtClean="0"/>
              <a:t>5</a:t>
            </a:fld>
            <a:endParaRPr lang="en-US"/>
          </a:p>
        </p:txBody>
      </p:sp>
    </p:spTree>
    <p:extLst>
      <p:ext uri="{BB962C8B-B14F-4D97-AF65-F5344CB8AC3E}">
        <p14:creationId xmlns:p14="http://schemas.microsoft.com/office/powerpoint/2010/main" val="37574300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Tx/>
              <a:buChar char="-"/>
            </a:pPr>
            <a:r>
              <a:rPr lang="en-US" sz="1100" i="0" dirty="0">
                <a:latin typeface="Times New Roman" panose="02020603050405020304" pitchFamily="18" charset="0"/>
                <a:cs typeface="Times New Roman" panose="02020603050405020304" pitchFamily="18" charset="0"/>
              </a:rPr>
              <a:t>Low bar – “it is a fundamental fact that probable cause is not a high bar.” </a:t>
            </a:r>
            <a:r>
              <a:rPr lang="en-US" sz="1100" i="1" dirty="0">
                <a:latin typeface="Times New Roman" panose="02020603050405020304" pitchFamily="18" charset="0"/>
                <a:cs typeface="Times New Roman" panose="02020603050405020304" pitchFamily="18" charset="0"/>
              </a:rPr>
              <a:t>United States v. Garcia</a:t>
            </a:r>
            <a:r>
              <a:rPr lang="en-US" sz="1100" i="0" dirty="0">
                <a:latin typeface="Times New Roman" panose="02020603050405020304" pitchFamily="18" charset="0"/>
                <a:cs typeface="Times New Roman" panose="02020603050405020304" pitchFamily="18" charset="0"/>
              </a:rPr>
              <a:t>, 80 M.J. 379 (C.A.A.F. 2020)</a:t>
            </a:r>
          </a:p>
          <a:p>
            <a:pPr marL="174708" indent="-174708">
              <a:buFontTx/>
              <a:buChar char="-"/>
            </a:pPr>
            <a:r>
              <a:rPr lang="en-US" sz="1100" i="0" dirty="0">
                <a:latin typeface="Times New Roman" panose="02020603050405020304" pitchFamily="18" charset="0"/>
                <a:cs typeface="Times New Roman" panose="02020603050405020304" pitchFamily="18" charset="0"/>
              </a:rPr>
              <a:t>Have to think about things like staleness of the information, the veracity of the information, the basis of knowledge, etc. </a:t>
            </a:r>
          </a:p>
          <a:p>
            <a:pPr marL="174708" indent="-174708">
              <a:buFontTx/>
              <a:buChar char="-"/>
            </a:pPr>
            <a:r>
              <a:rPr lang="en-US" sz="1100" i="0" dirty="0">
                <a:latin typeface="Times New Roman" panose="02020603050405020304" pitchFamily="18" charset="0"/>
                <a:cs typeface="Times New Roman" panose="02020603050405020304" pitchFamily="18" charset="0"/>
              </a:rPr>
              <a:t>Anonymous tip enough? Probably not without something like prediction of future activity. </a:t>
            </a:r>
          </a:p>
          <a:p>
            <a:endParaRPr lang="en-US" sz="11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599175-F55D-4402-884D-A74AD3DCE40D}" type="slidenum">
              <a:rPr lang="en-US" smtClean="0"/>
              <a:t>16</a:t>
            </a:fld>
            <a:endParaRPr lang="en-US"/>
          </a:p>
        </p:txBody>
      </p:sp>
    </p:spTree>
    <p:extLst>
      <p:ext uri="{BB962C8B-B14F-4D97-AF65-F5344CB8AC3E}">
        <p14:creationId xmlns:p14="http://schemas.microsoft.com/office/powerpoint/2010/main" val="41164798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i="1" dirty="0">
                <a:latin typeface="Times New Roman" panose="02020603050405020304" pitchFamily="18" charset="0"/>
                <a:cs typeface="Times New Roman" panose="02020603050405020304" pitchFamily="18" charset="0"/>
              </a:rPr>
              <a:t>United States v. Hernandez</a:t>
            </a:r>
            <a:r>
              <a:rPr lang="en-US" sz="1100" i="0" dirty="0">
                <a:latin typeface="Times New Roman" panose="02020603050405020304" pitchFamily="18" charset="0"/>
                <a:cs typeface="Times New Roman" panose="02020603050405020304" pitchFamily="18" charset="0"/>
              </a:rPr>
              <a:t>, 81 M.J. 432 (C.A.A.F. 2021)</a:t>
            </a:r>
          </a:p>
          <a:p>
            <a:r>
              <a:rPr lang="en-US" sz="1100" i="0" dirty="0">
                <a:latin typeface="Times New Roman" panose="02020603050405020304" pitchFamily="18" charset="0"/>
                <a:cs typeface="Times New Roman" panose="02020603050405020304" pitchFamily="18" charset="0"/>
              </a:rPr>
              <a:t>See also, the Commander’s Legal Handbook </a:t>
            </a:r>
            <a:endParaRPr lang="en-US" sz="1100" i="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599175-F55D-4402-884D-A74AD3DCE40D}" type="slidenum">
              <a:rPr lang="en-US" smtClean="0"/>
              <a:t>17</a:t>
            </a:fld>
            <a:endParaRPr lang="en-US"/>
          </a:p>
        </p:txBody>
      </p:sp>
    </p:spTree>
    <p:extLst>
      <p:ext uri="{BB962C8B-B14F-4D97-AF65-F5344CB8AC3E}">
        <p14:creationId xmlns:p14="http://schemas.microsoft.com/office/powerpoint/2010/main" val="29231166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Times New Roman" panose="02020603050405020304" pitchFamily="18" charset="0"/>
                <a:cs typeface="Times New Roman" panose="02020603050405020304" pitchFamily="18" charset="0"/>
              </a:rPr>
              <a:t>There should be a particularized nexus between the place to be searched and the thing to be searched for.</a:t>
            </a:r>
          </a:p>
        </p:txBody>
      </p:sp>
      <p:sp>
        <p:nvSpPr>
          <p:cNvPr id="4" name="Slide Number Placeholder 3"/>
          <p:cNvSpPr>
            <a:spLocks noGrp="1"/>
          </p:cNvSpPr>
          <p:nvPr>
            <p:ph type="sldNum" sz="quarter" idx="5"/>
          </p:nvPr>
        </p:nvSpPr>
        <p:spPr/>
        <p:txBody>
          <a:bodyPr/>
          <a:lstStyle/>
          <a:p>
            <a:fld id="{1F599175-F55D-4402-884D-A74AD3DCE40D}" type="slidenum">
              <a:rPr lang="en-US" smtClean="0"/>
              <a:t>18</a:t>
            </a:fld>
            <a:endParaRPr lang="en-US"/>
          </a:p>
        </p:txBody>
      </p:sp>
    </p:spTree>
    <p:extLst>
      <p:ext uri="{BB962C8B-B14F-4D97-AF65-F5344CB8AC3E}">
        <p14:creationId xmlns:p14="http://schemas.microsoft.com/office/powerpoint/2010/main" val="33547957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evidence that the Accused used the phone at the scene of the crime</a:t>
            </a:r>
          </a:p>
          <a:p>
            <a:r>
              <a:rPr lang="en-US" dirty="0"/>
              <a:t>No evidence of photos, videos, etc. </a:t>
            </a:r>
          </a:p>
          <a:p>
            <a:r>
              <a:rPr lang="en-US" dirty="0"/>
              <a:t>No evidence of buying items from Amazon</a:t>
            </a:r>
          </a:p>
          <a:p>
            <a:r>
              <a:rPr lang="en-US" dirty="0"/>
              <a:t>No evidence of liking Facebook or Reddit posts, etc. </a:t>
            </a:r>
          </a:p>
        </p:txBody>
      </p:sp>
      <p:sp>
        <p:nvSpPr>
          <p:cNvPr id="4" name="Slide Number Placeholder 3"/>
          <p:cNvSpPr>
            <a:spLocks noGrp="1"/>
          </p:cNvSpPr>
          <p:nvPr>
            <p:ph type="sldNum" sz="quarter" idx="5"/>
          </p:nvPr>
        </p:nvSpPr>
        <p:spPr/>
        <p:txBody>
          <a:bodyPr/>
          <a:lstStyle/>
          <a:p>
            <a:fld id="{1F599175-F55D-4402-884D-A74AD3DCE40D}" type="slidenum">
              <a:rPr lang="en-US" smtClean="0"/>
              <a:t>20</a:t>
            </a:fld>
            <a:endParaRPr lang="en-US"/>
          </a:p>
        </p:txBody>
      </p:sp>
    </p:spTree>
    <p:extLst>
      <p:ext uri="{BB962C8B-B14F-4D97-AF65-F5344CB8AC3E}">
        <p14:creationId xmlns:p14="http://schemas.microsoft.com/office/powerpoint/2010/main" val="16011391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Tx/>
              <a:buChar char="-"/>
            </a:pPr>
            <a:r>
              <a:rPr lang="en-US" sz="1100" i="1" dirty="0">
                <a:latin typeface="Times New Roman" panose="02020603050405020304" pitchFamily="18" charset="0"/>
                <a:cs typeface="Times New Roman" panose="02020603050405020304" pitchFamily="18" charset="0"/>
              </a:rPr>
              <a:t>United States v. Jackson</a:t>
            </a:r>
            <a:r>
              <a:rPr lang="en-US" sz="1100" i="0" dirty="0">
                <a:latin typeface="Times New Roman" panose="02020603050405020304" pitchFamily="18" charset="0"/>
                <a:cs typeface="Times New Roman" panose="02020603050405020304" pitchFamily="18" charset="0"/>
              </a:rPr>
              <a:t>, 48 M.J. 292 (C.A.A.F. 1998) </a:t>
            </a:r>
          </a:p>
          <a:p>
            <a:pPr marL="640594" lvl="1" indent="-174708">
              <a:buFontTx/>
              <a:buChar char="-"/>
            </a:pPr>
            <a:r>
              <a:rPr lang="en-US" sz="1100" i="0" dirty="0">
                <a:latin typeface="Times New Roman" panose="02020603050405020304" pitchFamily="18" charset="0"/>
                <a:cs typeface="Times New Roman" panose="02020603050405020304" pitchFamily="18" charset="0"/>
              </a:rPr>
              <a:t>“So long as the primary purpose of the examination is “unit readiness” and not disciplinary proceedings, it is permissible both (1) for an inspection to take place after the commander receives specific information about the presence of contraband; and (2) for an inspection for weapons or contraband to result in disciplinary proceedings.” </a:t>
            </a:r>
          </a:p>
          <a:p>
            <a:pPr marL="640594" lvl="1" indent="-174708">
              <a:buFontTx/>
              <a:buChar char="-"/>
            </a:pPr>
            <a:endParaRPr lang="en-US" sz="1100" i="0" dirty="0">
              <a:latin typeface="Times New Roman" panose="02020603050405020304" pitchFamily="18" charset="0"/>
              <a:cs typeface="Times New Roman" panose="02020603050405020304" pitchFamily="18" charset="0"/>
            </a:endParaRPr>
          </a:p>
          <a:p>
            <a:pPr marL="174708" indent="-174708">
              <a:buFontTx/>
              <a:buChar char="-"/>
            </a:pPr>
            <a:r>
              <a:rPr lang="en-US" sz="1100" i="1" dirty="0">
                <a:latin typeface="Times New Roman" panose="02020603050405020304" pitchFamily="18" charset="0"/>
                <a:cs typeface="Times New Roman" panose="02020603050405020304" pitchFamily="18" charset="0"/>
              </a:rPr>
              <a:t>United States v. Bickel</a:t>
            </a:r>
            <a:r>
              <a:rPr lang="en-US" sz="1100" i="0" dirty="0">
                <a:latin typeface="Times New Roman" panose="02020603050405020304" pitchFamily="18" charset="0"/>
                <a:cs typeface="Times New Roman" panose="02020603050405020304" pitchFamily="18" charset="0"/>
              </a:rPr>
              <a:t>, 30 M.J. 277 (C.M.A. 1990)</a:t>
            </a:r>
          </a:p>
          <a:p>
            <a:pPr marL="640594" lvl="1" indent="-174708">
              <a:buFontTx/>
              <a:buChar char="-"/>
            </a:pPr>
            <a:r>
              <a:rPr lang="en-US" sz="1100" i="0" dirty="0">
                <a:latin typeface="Times New Roman" panose="02020603050405020304" pitchFamily="18" charset="0"/>
                <a:cs typeface="Times New Roman" panose="02020603050405020304" pitchFamily="18" charset="0"/>
              </a:rPr>
              <a:t>Drug use harms the military mission, diminishes the military effectiveness and may endanger other persons or property</a:t>
            </a:r>
          </a:p>
          <a:p>
            <a:pPr marL="640594" lvl="1" indent="-174708">
              <a:buFontTx/>
              <a:buChar char="-"/>
            </a:pPr>
            <a:endParaRPr lang="en-US" sz="1100" i="0" dirty="0">
              <a:latin typeface="Times New Roman" panose="02020603050405020304" pitchFamily="18" charset="0"/>
              <a:cs typeface="Times New Roman" panose="02020603050405020304" pitchFamily="18" charset="0"/>
            </a:endParaRPr>
          </a:p>
          <a:p>
            <a:pPr marL="174708" indent="-174708">
              <a:buFontTx/>
              <a:buChar char="-"/>
            </a:pPr>
            <a:r>
              <a:rPr lang="en-US" sz="1100" i="1" dirty="0">
                <a:latin typeface="Times New Roman" panose="02020603050405020304" pitchFamily="18" charset="0"/>
                <a:cs typeface="Times New Roman" panose="02020603050405020304" pitchFamily="18" charset="0"/>
              </a:rPr>
              <a:t>United States v. Ayala</a:t>
            </a:r>
            <a:r>
              <a:rPr lang="en-US" sz="1100" i="0" dirty="0">
                <a:latin typeface="Times New Roman" panose="02020603050405020304" pitchFamily="18" charset="0"/>
                <a:cs typeface="Times New Roman" panose="02020603050405020304" pitchFamily="18" charset="0"/>
              </a:rPr>
              <a:t>, 69 M.J. 63 (C.A.A.F. 2010)</a:t>
            </a:r>
          </a:p>
          <a:p>
            <a:pPr marL="640594" lvl="1" indent="-174708">
              <a:buFontTx/>
              <a:buChar char="-"/>
            </a:pPr>
            <a:r>
              <a:rPr lang="en-US" sz="1100" i="0" dirty="0">
                <a:latin typeface="Times New Roman" panose="02020603050405020304" pitchFamily="18" charset="0"/>
                <a:cs typeface="Times New Roman" panose="02020603050405020304" pitchFamily="18" charset="0"/>
              </a:rPr>
              <a:t>MJ’s findings regarding the primary purpose is a question of fact, which is reviewed for clear error; whether the examination is an inspection is a matter of law reviewed </a:t>
            </a:r>
            <a:r>
              <a:rPr lang="en-US" sz="1100" i="1" dirty="0">
                <a:latin typeface="Times New Roman" panose="02020603050405020304" pitchFamily="18" charset="0"/>
                <a:cs typeface="Times New Roman" panose="02020603050405020304" pitchFamily="18" charset="0"/>
              </a:rPr>
              <a:t>de novo</a:t>
            </a:r>
            <a:endParaRPr lang="en-US" sz="1100" i="0" dirty="0">
              <a:latin typeface="Times New Roman" panose="02020603050405020304" pitchFamily="18" charset="0"/>
              <a:cs typeface="Times New Roman" panose="02020603050405020304" pitchFamily="18" charset="0"/>
            </a:endParaRPr>
          </a:p>
          <a:p>
            <a:pPr marL="640594" lvl="1" indent="-174708">
              <a:buFontTx/>
              <a:buChar char="-"/>
            </a:pPr>
            <a:endParaRPr lang="en-US" sz="1100" i="1" dirty="0">
              <a:latin typeface="Times New Roman" panose="02020603050405020304" pitchFamily="18" charset="0"/>
              <a:cs typeface="Times New Roman" panose="02020603050405020304" pitchFamily="18" charset="0"/>
            </a:endParaRPr>
          </a:p>
          <a:p>
            <a:endParaRPr lang="en-US" sz="11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599175-F55D-4402-884D-A74AD3DCE40D}" type="slidenum">
              <a:rPr lang="en-US" smtClean="0"/>
              <a:t>21</a:t>
            </a:fld>
            <a:endParaRPr lang="en-US"/>
          </a:p>
        </p:txBody>
      </p:sp>
    </p:spTree>
    <p:extLst>
      <p:ext uri="{BB962C8B-B14F-4D97-AF65-F5344CB8AC3E}">
        <p14:creationId xmlns:p14="http://schemas.microsoft.com/office/powerpoint/2010/main" val="4001116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Tx/>
              <a:buChar char="-"/>
            </a:pPr>
            <a:r>
              <a:rPr lang="en-US" sz="1100" i="1" dirty="0">
                <a:latin typeface="Times New Roman" panose="02020603050405020304" pitchFamily="18" charset="0"/>
                <a:cs typeface="Times New Roman" panose="02020603050405020304" pitchFamily="18" charset="0"/>
              </a:rPr>
              <a:t>United States v. Jackson</a:t>
            </a:r>
            <a:r>
              <a:rPr lang="en-US" sz="1100" i="0" dirty="0">
                <a:latin typeface="Times New Roman" panose="02020603050405020304" pitchFamily="18" charset="0"/>
                <a:cs typeface="Times New Roman" panose="02020603050405020304" pitchFamily="18" charset="0"/>
              </a:rPr>
              <a:t>, 48 M.J. 292 (C.A.A.F. 1998) </a:t>
            </a:r>
          </a:p>
          <a:p>
            <a:pPr marL="640594" lvl="1" indent="-174708">
              <a:buFontTx/>
              <a:buChar char="-"/>
            </a:pPr>
            <a:r>
              <a:rPr lang="en-US" sz="1100" i="0" dirty="0">
                <a:latin typeface="Times New Roman" panose="02020603050405020304" pitchFamily="18" charset="0"/>
                <a:cs typeface="Times New Roman" panose="02020603050405020304" pitchFamily="18" charset="0"/>
              </a:rPr>
              <a:t>“So long as the primary purpose of the examination is “unit readiness” and not disciplinary proceedings, it is permissible both (1) for an inspection to take place after the commander receives specific information about the presence of contraband; and (2) for an inspection for weapons or contraband to result in disciplinary proceedings.” </a:t>
            </a:r>
          </a:p>
          <a:p>
            <a:pPr marL="640594" lvl="1" indent="-174708">
              <a:buFontTx/>
              <a:buChar char="-"/>
            </a:pPr>
            <a:endParaRPr lang="en-US" sz="1100" i="0" dirty="0">
              <a:latin typeface="Times New Roman" panose="02020603050405020304" pitchFamily="18" charset="0"/>
              <a:cs typeface="Times New Roman" panose="02020603050405020304" pitchFamily="18" charset="0"/>
            </a:endParaRPr>
          </a:p>
          <a:p>
            <a:pPr marL="174708" indent="-174708">
              <a:buFontTx/>
              <a:buChar char="-"/>
            </a:pPr>
            <a:r>
              <a:rPr lang="en-US" sz="1100" i="1" dirty="0">
                <a:latin typeface="Times New Roman" panose="02020603050405020304" pitchFamily="18" charset="0"/>
                <a:cs typeface="Times New Roman" panose="02020603050405020304" pitchFamily="18" charset="0"/>
              </a:rPr>
              <a:t>United States v. Bickel</a:t>
            </a:r>
            <a:r>
              <a:rPr lang="en-US" sz="1100" i="0" dirty="0">
                <a:latin typeface="Times New Roman" panose="02020603050405020304" pitchFamily="18" charset="0"/>
                <a:cs typeface="Times New Roman" panose="02020603050405020304" pitchFamily="18" charset="0"/>
              </a:rPr>
              <a:t>, 30 M.J. 277 (C.M.A. 1990)</a:t>
            </a:r>
          </a:p>
          <a:p>
            <a:pPr marL="640594" lvl="1" indent="-174708">
              <a:buFontTx/>
              <a:buChar char="-"/>
            </a:pPr>
            <a:r>
              <a:rPr lang="en-US" sz="1100" i="0" dirty="0">
                <a:latin typeface="Times New Roman" panose="02020603050405020304" pitchFamily="18" charset="0"/>
                <a:cs typeface="Times New Roman" panose="02020603050405020304" pitchFamily="18" charset="0"/>
              </a:rPr>
              <a:t>Drug use harms the military mission, diminishes the military effectiveness and may endanger other persons or property</a:t>
            </a:r>
          </a:p>
          <a:p>
            <a:pPr marL="640594" lvl="1" indent="-174708">
              <a:buFontTx/>
              <a:buChar char="-"/>
            </a:pPr>
            <a:endParaRPr lang="en-US" sz="1100" i="0" dirty="0">
              <a:latin typeface="Times New Roman" panose="02020603050405020304" pitchFamily="18" charset="0"/>
              <a:cs typeface="Times New Roman" panose="02020603050405020304" pitchFamily="18" charset="0"/>
            </a:endParaRPr>
          </a:p>
          <a:p>
            <a:pPr marL="174708" indent="-174708">
              <a:buFontTx/>
              <a:buChar char="-"/>
            </a:pPr>
            <a:r>
              <a:rPr lang="en-US" sz="1100" i="1" dirty="0">
                <a:latin typeface="Times New Roman" panose="02020603050405020304" pitchFamily="18" charset="0"/>
                <a:cs typeface="Times New Roman" panose="02020603050405020304" pitchFamily="18" charset="0"/>
              </a:rPr>
              <a:t>United States v. Ayala</a:t>
            </a:r>
            <a:r>
              <a:rPr lang="en-US" sz="1100" i="0" dirty="0">
                <a:latin typeface="Times New Roman" panose="02020603050405020304" pitchFamily="18" charset="0"/>
                <a:cs typeface="Times New Roman" panose="02020603050405020304" pitchFamily="18" charset="0"/>
              </a:rPr>
              <a:t>, 69 M.J. 63 (C.A.A.F. 2010)</a:t>
            </a:r>
          </a:p>
          <a:p>
            <a:pPr marL="640594" lvl="1" indent="-174708">
              <a:buFontTx/>
              <a:buChar char="-"/>
            </a:pPr>
            <a:r>
              <a:rPr lang="en-US" sz="1100" i="0" dirty="0">
                <a:latin typeface="Times New Roman" panose="02020603050405020304" pitchFamily="18" charset="0"/>
                <a:cs typeface="Times New Roman" panose="02020603050405020304" pitchFamily="18" charset="0"/>
              </a:rPr>
              <a:t>MJ’s findings regarding the primary purpose is a question of fact, which is reviewed for clear error; whether the examination is an inspection is a matter of law reviewed </a:t>
            </a:r>
            <a:r>
              <a:rPr lang="en-US" sz="1100" i="1" dirty="0">
                <a:latin typeface="Times New Roman" panose="02020603050405020304" pitchFamily="18" charset="0"/>
                <a:cs typeface="Times New Roman" panose="02020603050405020304" pitchFamily="18" charset="0"/>
              </a:rPr>
              <a:t>de novo</a:t>
            </a:r>
            <a:endParaRPr lang="en-US" sz="1100" i="0" dirty="0">
              <a:latin typeface="Times New Roman" panose="02020603050405020304" pitchFamily="18" charset="0"/>
              <a:cs typeface="Times New Roman" panose="02020603050405020304" pitchFamily="18" charset="0"/>
            </a:endParaRPr>
          </a:p>
          <a:p>
            <a:pPr marL="640594" lvl="1" indent="-174708">
              <a:buFontTx/>
              <a:buChar char="-"/>
            </a:pPr>
            <a:endParaRPr lang="en-US" sz="1100" i="1" dirty="0">
              <a:latin typeface="Times New Roman" panose="02020603050405020304" pitchFamily="18" charset="0"/>
              <a:cs typeface="Times New Roman" panose="02020603050405020304" pitchFamily="18" charset="0"/>
            </a:endParaRPr>
          </a:p>
          <a:p>
            <a:endParaRPr lang="en-US" sz="11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599175-F55D-4402-884D-A74AD3DCE40D}" type="slidenum">
              <a:rPr lang="en-US" smtClean="0"/>
              <a:t>22</a:t>
            </a:fld>
            <a:endParaRPr lang="en-US"/>
          </a:p>
        </p:txBody>
      </p:sp>
    </p:spTree>
    <p:extLst>
      <p:ext uri="{BB962C8B-B14F-4D97-AF65-F5344CB8AC3E}">
        <p14:creationId xmlns:p14="http://schemas.microsoft.com/office/powerpoint/2010/main" val="35863346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this as an opportunity to talk about all of the tools that a commander has, including reporting this to CID for investigation. However, also discuss how to protect the commander if they want to go through with an inspection.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599175-F55D-4402-884D-A74AD3DCE4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35334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7428" indent="-237428"/>
            <a:r>
              <a:rPr lang="en-US" sz="1100" dirty="0">
                <a:latin typeface="Times New Roman" panose="02020603050405020304" pitchFamily="18" charset="0"/>
                <a:ea typeface="ＭＳ Ｐゴシック" pitchFamily="34" charset="-128"/>
                <a:cs typeface="Times New Roman" panose="02020603050405020304" pitchFamily="18" charset="0"/>
              </a:rPr>
              <a:t>GOOD ORDER AND DISCIPLINE</a:t>
            </a:r>
          </a:p>
          <a:p>
            <a:pPr marL="237428" indent="-237428"/>
            <a:endParaRPr lang="en-US" sz="1100" dirty="0">
              <a:latin typeface="Times New Roman" panose="02020603050405020304" pitchFamily="18" charset="0"/>
              <a:ea typeface="ＭＳ Ｐゴシック" pitchFamily="34" charset="-128"/>
              <a:cs typeface="Times New Roman" panose="02020603050405020304" pitchFamily="18" charset="0"/>
            </a:endParaRPr>
          </a:p>
          <a:p>
            <a:pPr marL="237428" indent="-237428"/>
            <a:r>
              <a:rPr lang="en-US" sz="1100" dirty="0">
                <a:latin typeface="Times New Roman" panose="02020603050405020304" pitchFamily="18" charset="0"/>
                <a:ea typeface="ＭＳ Ｐゴシック" pitchFamily="34" charset="-128"/>
                <a:cs typeface="Times New Roman" panose="02020603050405020304" pitchFamily="18" charset="0"/>
              </a:rPr>
              <a:t>Health and welfare inspections:  Commander's unit inspection for substandard conditions is permissible (U.S. v. Tena, 15 MJ 728 (ACMR 1983).  </a:t>
            </a:r>
          </a:p>
          <a:p>
            <a:endParaRPr lang="en-US" sz="1100" dirty="0">
              <a:latin typeface="Times New Roman" panose="02020603050405020304" pitchFamily="18" charset="0"/>
              <a:cs typeface="Times New Roman" panose="02020603050405020304" pitchFamily="18" charset="0"/>
            </a:endParaRPr>
          </a:p>
          <a:p>
            <a:r>
              <a:rPr lang="en-US" sz="1100" dirty="0">
                <a:latin typeface="Times New Roman" panose="02020603050405020304" pitchFamily="18" charset="0"/>
                <a:cs typeface="Times New Roman" panose="02020603050405020304" pitchFamily="18" charset="0"/>
              </a:rPr>
              <a:t>Army Regulation 1-201 – Army Inspection Policy</a:t>
            </a:r>
          </a:p>
          <a:p>
            <a:r>
              <a:rPr lang="en-US" sz="1100" dirty="0">
                <a:latin typeface="Times New Roman" panose="02020603050405020304" pitchFamily="18" charset="0"/>
                <a:cs typeface="Times New Roman" panose="02020603050405020304" pitchFamily="18" charset="0"/>
              </a:rPr>
              <a:t>See also 32 CFR § 634.7 – Stopping and inspecting personnel or vehicles; AR 190-12, para. 7-2 (Military Working Dog Program); AR 190-13 (Army Physical Security Program) (distro limited). </a:t>
            </a:r>
          </a:p>
          <a:p>
            <a:endParaRPr lang="en-US" sz="1100" dirty="0">
              <a:latin typeface="Times New Roman" panose="02020603050405020304" pitchFamily="18" charset="0"/>
              <a:cs typeface="Times New Roman" panose="02020603050405020304" pitchFamily="18" charset="0"/>
            </a:endParaRPr>
          </a:p>
          <a:p>
            <a:r>
              <a:rPr lang="en-US" sz="1100" dirty="0">
                <a:latin typeface="Times New Roman" panose="02020603050405020304" pitchFamily="18" charset="0"/>
                <a:cs typeface="Times New Roman" panose="02020603050405020304" pitchFamily="18" charset="0"/>
              </a:rPr>
              <a:t>This is a good opportunity to talk about Plain View. Also, what some good COAs are if contraband is found during an inspection: stop, notify law enforcement, freeze the scene, etc.</a:t>
            </a:r>
          </a:p>
          <a:p>
            <a:endParaRPr lang="en-US" sz="11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599175-F55D-4402-884D-A74AD3DCE40D}" type="slidenum">
              <a:rPr lang="en-US" smtClean="0"/>
              <a:t>24</a:t>
            </a:fld>
            <a:endParaRPr lang="en-US"/>
          </a:p>
        </p:txBody>
      </p:sp>
    </p:spTree>
    <p:extLst>
      <p:ext uri="{BB962C8B-B14F-4D97-AF65-F5344CB8AC3E}">
        <p14:creationId xmlns:p14="http://schemas.microsoft.com/office/powerpoint/2010/main" val="38664444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7428" indent="-237428"/>
            <a:r>
              <a:rPr lang="en-US" sz="1100" dirty="0">
                <a:latin typeface="Times New Roman" panose="02020603050405020304" pitchFamily="18" charset="0"/>
                <a:ea typeface="ＭＳ Ｐゴシック" pitchFamily="34" charset="-128"/>
                <a:cs typeface="Times New Roman" panose="02020603050405020304" pitchFamily="18" charset="0"/>
              </a:rPr>
              <a:t>GOOD ORDER AND DISCIPLINE</a:t>
            </a:r>
          </a:p>
          <a:p>
            <a:pPr marL="237428" indent="-237428"/>
            <a:endParaRPr lang="en-US" sz="1100" dirty="0">
              <a:latin typeface="Times New Roman" panose="02020603050405020304" pitchFamily="18" charset="0"/>
              <a:ea typeface="ＭＳ Ｐゴシック" pitchFamily="34" charset="-128"/>
              <a:cs typeface="Times New Roman" panose="02020603050405020304" pitchFamily="18" charset="0"/>
            </a:endParaRPr>
          </a:p>
          <a:p>
            <a:pPr marL="237428" indent="-237428"/>
            <a:r>
              <a:rPr lang="en-US" sz="1100" dirty="0">
                <a:latin typeface="Times New Roman" panose="02020603050405020304" pitchFamily="18" charset="0"/>
                <a:ea typeface="ＭＳ Ｐゴシック" pitchFamily="34" charset="-128"/>
                <a:cs typeface="Times New Roman" panose="02020603050405020304" pitchFamily="18" charset="0"/>
              </a:rPr>
              <a:t>Health and welfare inspections:  Commander's unit inspection for substandard conditions is permissible (U.S. v. Tena, 15 MJ 728 (ACMR 1983).  </a:t>
            </a:r>
          </a:p>
          <a:p>
            <a:endParaRPr lang="en-US" sz="1100" dirty="0">
              <a:latin typeface="Times New Roman" panose="02020603050405020304" pitchFamily="18" charset="0"/>
              <a:cs typeface="Times New Roman" panose="02020603050405020304" pitchFamily="18" charset="0"/>
            </a:endParaRPr>
          </a:p>
          <a:p>
            <a:r>
              <a:rPr lang="en-US" sz="1100" dirty="0">
                <a:latin typeface="Times New Roman" panose="02020603050405020304" pitchFamily="18" charset="0"/>
                <a:cs typeface="Times New Roman" panose="02020603050405020304" pitchFamily="18" charset="0"/>
              </a:rPr>
              <a:t>Army Regulation 1-201 – Army Inspection Policy</a:t>
            </a:r>
          </a:p>
          <a:p>
            <a:r>
              <a:rPr lang="en-US" sz="1100" dirty="0">
                <a:latin typeface="Times New Roman" panose="02020603050405020304" pitchFamily="18" charset="0"/>
                <a:cs typeface="Times New Roman" panose="02020603050405020304" pitchFamily="18" charset="0"/>
              </a:rPr>
              <a:t>See also 32 CFR § 634.7 – Stopping and inspecting personnel or vehicles; AR 190-12, para. 7-2 (Military Working Dog Program); AR 190-13 (Army Physical Security Program) (distro limited). </a:t>
            </a:r>
          </a:p>
          <a:p>
            <a:endParaRPr lang="en-US" sz="11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599175-F55D-4402-884D-A74AD3DCE4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0616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599175-F55D-4402-884D-A74AD3DCE40D}" type="slidenum">
              <a:rPr lang="en-US" smtClean="0"/>
              <a:t>6</a:t>
            </a:fld>
            <a:endParaRPr lang="en-US"/>
          </a:p>
        </p:txBody>
      </p:sp>
    </p:spTree>
    <p:extLst>
      <p:ext uri="{BB962C8B-B14F-4D97-AF65-F5344CB8AC3E}">
        <p14:creationId xmlns:p14="http://schemas.microsoft.com/office/powerpoint/2010/main" val="315744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sz="1100" b="0" u="none" dirty="0">
                <a:latin typeface="Times New Roman" pitchFamily="18" charset="0"/>
                <a:ea typeface="ＭＳ Ｐゴシック" pitchFamily="34" charset="-128"/>
              </a:rPr>
              <a:t>COMMANDER See M.R.E. 315</a:t>
            </a:r>
          </a:p>
          <a:p>
            <a:pPr marL="717261" lvl="1" indent="-239087">
              <a:spcBef>
                <a:spcPct val="0"/>
              </a:spcBef>
            </a:pPr>
            <a:r>
              <a:rPr lang="en-US" sz="1100" b="0" u="none" dirty="0">
                <a:latin typeface="Times New Roman" pitchFamily="18" charset="0"/>
                <a:ea typeface="ＭＳ Ｐゴシック" pitchFamily="34" charset="-128"/>
              </a:rPr>
              <a:t>Must be neutral and detached</a:t>
            </a:r>
          </a:p>
          <a:p>
            <a:pPr>
              <a:spcBef>
                <a:spcPct val="0"/>
              </a:spcBef>
            </a:pPr>
            <a:endParaRPr lang="en-US" sz="1100" b="0" u="none" dirty="0">
              <a:latin typeface="Times New Roman" pitchFamily="18" charset="0"/>
              <a:ea typeface="ＭＳ Ｐゴシック" pitchFamily="34" charset="-128"/>
            </a:endParaRPr>
          </a:p>
          <a:p>
            <a:pPr marL="717261" lvl="1" indent="-239087">
              <a:spcBef>
                <a:spcPct val="0"/>
              </a:spcBef>
            </a:pPr>
            <a:r>
              <a:rPr lang="en-US" sz="1100" b="0" u="none" dirty="0">
                <a:latin typeface="Times New Roman" pitchFamily="18" charset="0"/>
                <a:ea typeface="ＭＳ Ｐゴシック" pitchFamily="34" charset="-128"/>
              </a:rPr>
              <a:t>Cannot delegate the power to search</a:t>
            </a:r>
          </a:p>
          <a:p>
            <a:pPr marL="717261" lvl="1" indent="-239087">
              <a:spcBef>
                <a:spcPct val="0"/>
              </a:spcBef>
              <a:buFontTx/>
              <a:buChar char="•"/>
            </a:pPr>
            <a:r>
              <a:rPr lang="en-US" sz="1100" b="0" u="none" dirty="0">
                <a:latin typeface="Times New Roman" pitchFamily="18" charset="0"/>
                <a:ea typeface="ＭＳ Ｐゴシック" pitchFamily="34" charset="-128"/>
              </a:rPr>
              <a:t>Power to search is a function of command BUT can be solved by explicit, written assumption of command. See </a:t>
            </a:r>
            <a:r>
              <a:rPr lang="en-US" sz="1100" b="0" i="1" u="none" dirty="0">
                <a:latin typeface="Times New Roman" pitchFamily="18" charset="0"/>
                <a:ea typeface="ＭＳ Ｐゴシック" pitchFamily="34" charset="-128"/>
              </a:rPr>
              <a:t>United States v. Armendariz</a:t>
            </a:r>
            <a:r>
              <a:rPr lang="en-US" sz="1100" b="0" i="0" u="none" dirty="0">
                <a:latin typeface="Times New Roman" pitchFamily="18" charset="0"/>
                <a:ea typeface="ＭＳ Ｐゴシック" pitchFamily="34" charset="-128"/>
              </a:rPr>
              <a:t>, 80 M.J. 130 (C.A.A.F. 2020). </a:t>
            </a:r>
            <a:endParaRPr lang="en-US" sz="1100" b="0" u="none" dirty="0">
              <a:latin typeface="Times New Roman" pitchFamily="18" charset="0"/>
              <a:ea typeface="ＭＳ Ｐゴシック" pitchFamily="34" charset="-128"/>
            </a:endParaRPr>
          </a:p>
          <a:p>
            <a:pPr>
              <a:spcBef>
                <a:spcPct val="0"/>
              </a:spcBef>
              <a:buFontTx/>
              <a:buChar char="•"/>
            </a:pPr>
            <a:endParaRPr lang="en-US" sz="1100" b="0" u="none" dirty="0">
              <a:latin typeface="Times New Roman" pitchFamily="18" charset="0"/>
              <a:ea typeface="ＭＳ Ｐゴシック" pitchFamily="34" charset="-128"/>
            </a:endParaRPr>
          </a:p>
          <a:p>
            <a:pPr marL="717261" lvl="1" indent="-239087">
              <a:spcBef>
                <a:spcPct val="0"/>
              </a:spcBef>
            </a:pPr>
            <a:r>
              <a:rPr lang="en-US" sz="1100" b="0" u="none" dirty="0">
                <a:latin typeface="Times New Roman" pitchFamily="18" charset="0"/>
                <a:ea typeface="ＭＳ Ｐゴシック" pitchFamily="34" charset="-128"/>
              </a:rPr>
              <a:t>Has to own property or person to be searched</a:t>
            </a:r>
          </a:p>
          <a:p>
            <a:pPr marL="717261" lvl="1" indent="-239087">
              <a:spcBef>
                <a:spcPct val="0"/>
              </a:spcBef>
              <a:buFontTx/>
              <a:buChar char="•"/>
            </a:pPr>
            <a:r>
              <a:rPr lang="en-US" sz="1100" b="0" u="none" dirty="0">
                <a:latin typeface="Times New Roman" pitchFamily="18" charset="0"/>
                <a:ea typeface="ＭＳ Ｐゴシック" pitchFamily="34" charset="-128"/>
              </a:rPr>
              <a:t>See e.g. </a:t>
            </a:r>
            <a:r>
              <a:rPr lang="en-US" sz="1100" b="0" i="1" u="none" dirty="0">
                <a:latin typeface="Times New Roman" pitchFamily="18" charset="0"/>
                <a:ea typeface="ＭＳ Ｐゴシック" pitchFamily="34" charset="-128"/>
              </a:rPr>
              <a:t>United States v. Lopez</a:t>
            </a:r>
            <a:r>
              <a:rPr lang="en-US" sz="1100" b="0" i="0" u="none" dirty="0">
                <a:latin typeface="Times New Roman" pitchFamily="18" charset="0"/>
                <a:ea typeface="ＭＳ Ｐゴシック" pitchFamily="34" charset="-128"/>
              </a:rPr>
              <a:t>, 78 M.J. 799 (A. Ct. Crim. App. 2019) (vacated and remanded by </a:t>
            </a:r>
            <a:r>
              <a:rPr lang="en-US" sz="1100" b="0" i="1" u="none" dirty="0">
                <a:latin typeface="Times New Roman" pitchFamily="18" charset="0"/>
                <a:ea typeface="ＭＳ Ｐゴシック" pitchFamily="34" charset="-128"/>
              </a:rPr>
              <a:t>United States v. Lopez</a:t>
            </a:r>
            <a:r>
              <a:rPr lang="en-US" sz="1100" b="0" i="0" u="none" dirty="0">
                <a:latin typeface="Times New Roman" pitchFamily="18" charset="0"/>
                <a:ea typeface="ＭＳ Ｐゴシック" pitchFamily="34" charset="-128"/>
              </a:rPr>
              <a:t>, 79 M.J. 203 (C.A.A.F. 2019) for an issue of military judge impartiality. Still helpful analysis about commander ownership and the ability to search. </a:t>
            </a:r>
            <a:endParaRPr lang="en-US" sz="1100" b="0" u="none" dirty="0">
              <a:latin typeface="Times New Roman" pitchFamily="18" charset="0"/>
              <a:ea typeface="ＭＳ Ｐゴシック" pitchFamily="34" charset="-128"/>
            </a:endParaRPr>
          </a:p>
          <a:p>
            <a:pPr>
              <a:spcBef>
                <a:spcPct val="0"/>
              </a:spcBef>
            </a:pPr>
            <a:endParaRPr lang="en-US" sz="1100" b="0" u="none" dirty="0">
              <a:latin typeface="Times New Roman" pitchFamily="18" charset="0"/>
              <a:ea typeface="ＭＳ Ｐゴシック" pitchFamily="34" charset="-128"/>
            </a:endParaRPr>
          </a:p>
          <a:p>
            <a:pPr>
              <a:spcBef>
                <a:spcPct val="0"/>
              </a:spcBef>
            </a:pPr>
            <a:r>
              <a:rPr lang="en-US" sz="1100" b="0" u="none" dirty="0">
                <a:latin typeface="Times New Roman" pitchFamily="18" charset="0"/>
                <a:ea typeface="ＭＳ Ｐゴシック" pitchFamily="34" charset="-128"/>
              </a:rPr>
              <a:t>MILITARY MAGISTRATE:  </a:t>
            </a:r>
          </a:p>
          <a:p>
            <a:pPr>
              <a:spcBef>
                <a:spcPct val="0"/>
              </a:spcBef>
              <a:buFontTx/>
              <a:buChar char="•"/>
            </a:pPr>
            <a:r>
              <a:rPr lang="en-US" sz="1100" b="0" u="none" dirty="0">
                <a:latin typeface="Times New Roman" pitchFamily="18" charset="0"/>
                <a:ea typeface="ＭＳ Ｐゴシック" pitchFamily="34" charset="-128"/>
              </a:rPr>
              <a:t>See AR 27-10, Chapter 8. </a:t>
            </a:r>
          </a:p>
          <a:p>
            <a:pPr>
              <a:spcBef>
                <a:spcPct val="0"/>
              </a:spcBef>
              <a:buFontTx/>
              <a:buChar char="•"/>
            </a:pPr>
            <a:r>
              <a:rPr lang="en-US" sz="1100" b="0" u="none" dirty="0">
                <a:latin typeface="Times New Roman" pitchFamily="18" charset="0"/>
                <a:ea typeface="ＭＳ Ｐゴシック" pitchFamily="34" charset="-128"/>
              </a:rPr>
              <a:t>3 benefits of having a magistrate make the decision:</a:t>
            </a:r>
          </a:p>
          <a:p>
            <a:pPr marL="717261" lvl="1" indent="-239087">
              <a:spcBef>
                <a:spcPct val="0"/>
              </a:spcBef>
              <a:buFontTx/>
              <a:buChar char="•"/>
            </a:pPr>
            <a:r>
              <a:rPr lang="en-US" sz="1100" b="0" u="none" dirty="0">
                <a:latin typeface="Times New Roman" pitchFamily="18" charset="0"/>
                <a:ea typeface="ＭＳ Ｐゴシック" pitchFamily="34" charset="-128"/>
              </a:rPr>
              <a:t>No neutrality issues like when a commander is involved in an investigation</a:t>
            </a:r>
          </a:p>
          <a:p>
            <a:pPr marL="717261" lvl="1" indent="-239087">
              <a:spcBef>
                <a:spcPct val="0"/>
              </a:spcBef>
              <a:buFontTx/>
              <a:buChar char="•"/>
            </a:pPr>
            <a:r>
              <a:rPr lang="en-US" sz="1100" b="0" u="none" dirty="0">
                <a:latin typeface="Times New Roman" pitchFamily="18" charset="0"/>
                <a:ea typeface="ＭＳ Ｐゴシック" pitchFamily="34" charset="-128"/>
              </a:rPr>
              <a:t>Can authorize anywhere on installation</a:t>
            </a:r>
          </a:p>
          <a:p>
            <a:pPr marL="717261" lvl="1" indent="-239087">
              <a:spcBef>
                <a:spcPct val="0"/>
              </a:spcBef>
              <a:buFontTx/>
              <a:buChar char="•"/>
            </a:pPr>
            <a:r>
              <a:rPr lang="en-US" sz="1100" b="0" u="none" dirty="0">
                <a:latin typeface="Times New Roman" pitchFamily="18" charset="0"/>
                <a:ea typeface="ＭＳ Ｐゴシック" pitchFamily="34" charset="-128"/>
              </a:rPr>
              <a:t>If authorization litigated at trial, commander will not have to testify</a:t>
            </a:r>
          </a:p>
          <a:p>
            <a:pPr>
              <a:spcBef>
                <a:spcPct val="0"/>
              </a:spcBef>
            </a:pPr>
            <a:endParaRPr lang="en-US" sz="1100" b="0" u="none" dirty="0">
              <a:latin typeface="Times New Roman" pitchFamily="18" charset="0"/>
              <a:ea typeface="ＭＳ Ｐゴシック" pitchFamily="34" charset="-128"/>
            </a:endParaRPr>
          </a:p>
          <a:p>
            <a:pPr>
              <a:spcBef>
                <a:spcPct val="0"/>
              </a:spcBef>
            </a:pPr>
            <a:r>
              <a:rPr lang="en-US" sz="1100" b="0" u="none" dirty="0">
                <a:latin typeface="Times New Roman" pitchFamily="18" charset="0"/>
                <a:ea typeface="ＭＳ Ｐゴシック" pitchFamily="34" charset="-128"/>
              </a:rPr>
              <a:t>MILITARY JUDGE:  </a:t>
            </a:r>
            <a:r>
              <a:rPr lang="en-US" sz="1100" b="0" i="0" u="none" dirty="0">
                <a:latin typeface="Times New Roman" pitchFamily="18" charset="0"/>
                <a:ea typeface="ＭＳ Ｐゴシック" pitchFamily="34" charset="-128"/>
              </a:rPr>
              <a:t>MRE 315(d)(2)</a:t>
            </a:r>
          </a:p>
          <a:p>
            <a:pPr>
              <a:spcBef>
                <a:spcPct val="0"/>
              </a:spcBef>
            </a:pPr>
            <a:endParaRPr lang="en-US" sz="1100" b="0" u="none" dirty="0">
              <a:latin typeface="Times New Roman" pitchFamily="18" charset="0"/>
              <a:ea typeface="ＭＳ Ｐゴシック" pitchFamily="34" charset="-128"/>
            </a:endParaRPr>
          </a:p>
          <a:p>
            <a:pPr>
              <a:spcBef>
                <a:spcPct val="0"/>
              </a:spcBef>
            </a:pPr>
            <a:r>
              <a:rPr lang="en-US" sz="1100" b="0" u="none" dirty="0">
                <a:latin typeface="Times New Roman" pitchFamily="18" charset="0"/>
                <a:ea typeface="ＭＳ Ｐゴシック" pitchFamily="34" charset="-128"/>
              </a:rPr>
              <a:t>NO FORUM SHOPPING without notice.</a:t>
            </a:r>
            <a:r>
              <a:rPr lang="en-US" sz="1100" b="0" u="none" dirty="0">
                <a:latin typeface="Times New Roman" pitchFamily="18" charset="0"/>
                <a:ea typeface="ＭＳ Ｐゴシック" pitchFamily="34" charset="-128"/>
                <a:sym typeface="Wingdings" pitchFamily="2" charset="2"/>
              </a:rPr>
              <a:t> AR 27-10 para 8-11: “Any person requesting authorization to search and seize must disclose to the issuing authority any knowledge that person has of denial of any previous request for search or seizure authorization involving the same individual or the same  property.” </a:t>
            </a:r>
            <a:endParaRPr lang="en-US" sz="1100" b="0" u="none" dirty="0">
              <a:latin typeface="Times New Roman" pitchFamily="18" charset="0"/>
              <a:ea typeface="ＭＳ Ｐゴシック" pitchFamily="34" charset="-128"/>
            </a:endParaRPr>
          </a:p>
          <a:p>
            <a:endParaRPr lang="en-US" sz="1100" b="0" u="none" dirty="0"/>
          </a:p>
        </p:txBody>
      </p:sp>
      <p:sp>
        <p:nvSpPr>
          <p:cNvPr id="4" name="Slide Number Placeholder 3"/>
          <p:cNvSpPr>
            <a:spLocks noGrp="1"/>
          </p:cNvSpPr>
          <p:nvPr>
            <p:ph type="sldNum" sz="quarter" idx="5"/>
          </p:nvPr>
        </p:nvSpPr>
        <p:spPr/>
        <p:txBody>
          <a:bodyPr/>
          <a:lstStyle/>
          <a:p>
            <a:fld id="{1F599175-F55D-4402-884D-A74AD3DCE40D}" type="slidenum">
              <a:rPr lang="en-US" smtClean="0"/>
              <a:t>7</a:t>
            </a:fld>
            <a:endParaRPr lang="en-US"/>
          </a:p>
        </p:txBody>
      </p:sp>
    </p:spTree>
    <p:extLst>
      <p:ext uri="{BB962C8B-B14F-4D97-AF65-F5344CB8AC3E}">
        <p14:creationId xmlns:p14="http://schemas.microsoft.com/office/powerpoint/2010/main" val="1899991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Caselaw notes:</a:t>
            </a:r>
          </a:p>
          <a:p>
            <a:pPr marL="171450" indent="-171450">
              <a:buFontTx/>
              <a:buChar char="-"/>
            </a:pPr>
            <a:r>
              <a:rPr lang="en-US" i="1" dirty="0"/>
              <a:t>United States v. </a:t>
            </a:r>
            <a:r>
              <a:rPr lang="en-US" i="1" dirty="0" err="1"/>
              <a:t>Huntzinger</a:t>
            </a:r>
            <a:r>
              <a:rPr lang="en-US" i="0" dirty="0"/>
              <a:t>, 69 M.J. 1 (C.A.A.F. 2010)</a:t>
            </a:r>
          </a:p>
          <a:p>
            <a:pPr marL="171450" indent="-171450">
              <a:buFontTx/>
              <a:buChar char="-"/>
            </a:pPr>
            <a:r>
              <a:rPr lang="en-US" i="0" dirty="0"/>
              <a:t>“However, it is only when the commander participates as a law enforcement official or is personally and actively involved in the process of gathering evidence that he loses his right to authorize searches which can produce admissible court-martial evidence.” </a:t>
            </a:r>
            <a:r>
              <a:rPr lang="en-US" i="1" dirty="0"/>
              <a:t>United States v. Freeman</a:t>
            </a:r>
            <a:r>
              <a:rPr lang="en-US" i="0" dirty="0"/>
              <a:t>, 42 M.J. 239 (C.A.A.F. 1995). </a:t>
            </a:r>
          </a:p>
          <a:p>
            <a:pPr marL="171450" indent="-171450">
              <a:buFontTx/>
              <a:buChar char="-"/>
            </a:pPr>
            <a:r>
              <a:rPr lang="en-US" i="0" dirty="0"/>
              <a:t>“In this case, the evidence indicates that the station judge advocate departed from his normal role and became an active participant in gathering evidence against the accused. That participation was inconsistent with his duty to remain an impartial and detached magistrate.” </a:t>
            </a:r>
            <a:r>
              <a:rPr lang="en-US" i="1" dirty="0"/>
              <a:t>United States v. Skaggs</a:t>
            </a:r>
            <a:r>
              <a:rPr lang="en-US" i="0" dirty="0"/>
              <a:t>, 23 U.S.C.M.A. 111 (C.M.A. 1974).</a:t>
            </a:r>
          </a:p>
          <a:p>
            <a:pPr marL="171450" indent="-171450">
              <a:buFontTx/>
              <a:buChar char="-"/>
            </a:pPr>
            <a:r>
              <a:rPr lang="en-US" i="0" dirty="0"/>
              <a:t>Mere presence at the scene is not disqualifying. </a:t>
            </a:r>
            <a:r>
              <a:rPr lang="en-US" i="1" dirty="0"/>
              <a:t>United States v. Powell</a:t>
            </a:r>
            <a:r>
              <a:rPr lang="en-US" i="0" dirty="0"/>
              <a:t>, 8 M.J. 260 (C.M.A. 1980)</a:t>
            </a:r>
          </a:p>
          <a:p>
            <a:pPr marL="171450" indent="-171450">
              <a:buFontTx/>
              <a:buChar char="-"/>
            </a:pPr>
            <a:r>
              <a:rPr lang="en-US" i="1" dirty="0"/>
              <a:t>United States v. Ezell</a:t>
            </a:r>
            <a:r>
              <a:rPr lang="en-US" i="0" dirty="0"/>
              <a:t>, 6 M.J. 307 (C.M.A. 1979). </a:t>
            </a:r>
            <a:endParaRPr lang="en-US" i="1"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1F599175-F55D-4402-884D-A74AD3DCE40D}" type="slidenum">
              <a:rPr lang="en-US" smtClean="0"/>
              <a:t>8</a:t>
            </a:fld>
            <a:endParaRPr lang="en-US"/>
          </a:p>
        </p:txBody>
      </p:sp>
    </p:spTree>
    <p:extLst>
      <p:ext uri="{BB962C8B-B14F-4D97-AF65-F5344CB8AC3E}">
        <p14:creationId xmlns:p14="http://schemas.microsoft.com/office/powerpoint/2010/main" val="1615473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u="sng" dirty="0">
                <a:latin typeface="Times New Roman" panose="02020603050405020304" pitchFamily="18" charset="0"/>
                <a:ea typeface="ＭＳ Ｐゴシック" pitchFamily="34" charset="-128"/>
                <a:cs typeface="Times New Roman" panose="02020603050405020304" pitchFamily="18" charset="0"/>
              </a:rPr>
              <a:t>Four main concepts are important with searches</a:t>
            </a:r>
            <a:r>
              <a:rPr lang="en-US" sz="1100" dirty="0">
                <a:latin typeface="Times New Roman" panose="02020603050405020304" pitchFamily="18" charset="0"/>
                <a:ea typeface="ＭＳ Ｐゴシック" pitchFamily="34" charset="-128"/>
                <a:cs typeface="Times New Roman" panose="02020603050405020304" pitchFamily="18" charset="0"/>
              </a:rPr>
              <a:t>:</a:t>
            </a:r>
          </a:p>
          <a:p>
            <a:endParaRPr lang="en-US" sz="1100" dirty="0">
              <a:latin typeface="Times New Roman" panose="02020603050405020304" pitchFamily="18" charset="0"/>
              <a:ea typeface="ＭＳ Ｐゴシック" pitchFamily="34" charset="-128"/>
              <a:cs typeface="Times New Roman" panose="02020603050405020304" pitchFamily="18" charset="0"/>
            </a:endParaRPr>
          </a:p>
          <a:p>
            <a:pPr>
              <a:buFontTx/>
              <a:buAutoNum type="arabicPeriod"/>
            </a:pPr>
            <a:r>
              <a:rPr lang="en-US" sz="1100" dirty="0">
                <a:latin typeface="Times New Roman" panose="02020603050405020304" pitchFamily="18" charset="0"/>
                <a:ea typeface="ＭＳ Ｐゴシック" pitchFamily="34" charset="-128"/>
                <a:cs typeface="Times New Roman" panose="02020603050405020304" pitchFamily="18" charset="0"/>
              </a:rPr>
              <a:t> REP (and physical trespass on a constitutionally protected area)</a:t>
            </a:r>
          </a:p>
          <a:p>
            <a:pPr>
              <a:buFont typeface="Calibri" pitchFamily="34" charset="0"/>
              <a:buAutoNum type="arabicPeriod"/>
            </a:pPr>
            <a:r>
              <a:rPr lang="en-US" sz="1100" dirty="0">
                <a:latin typeface="Times New Roman" panose="02020603050405020304" pitchFamily="18" charset="0"/>
                <a:ea typeface="ＭＳ Ｐゴシック" pitchFamily="34" charset="-128"/>
                <a:cs typeface="Times New Roman" panose="02020603050405020304" pitchFamily="18" charset="0"/>
              </a:rPr>
              <a:t> Proper Authorization</a:t>
            </a:r>
          </a:p>
          <a:p>
            <a:pPr>
              <a:buFont typeface="Calibri" pitchFamily="34" charset="0"/>
              <a:buAutoNum type="arabicPeriod"/>
            </a:pPr>
            <a:r>
              <a:rPr lang="en-US" sz="1100" dirty="0">
                <a:latin typeface="Times New Roman" panose="02020603050405020304" pitchFamily="18" charset="0"/>
                <a:ea typeface="ＭＳ Ｐゴシック" pitchFamily="34" charset="-128"/>
                <a:cs typeface="Times New Roman" panose="02020603050405020304" pitchFamily="18" charset="0"/>
              </a:rPr>
              <a:t> PC</a:t>
            </a:r>
          </a:p>
          <a:p>
            <a:pPr>
              <a:buFont typeface="Calibri" pitchFamily="34" charset="0"/>
              <a:buAutoNum type="arabicPeriod"/>
            </a:pPr>
            <a:r>
              <a:rPr lang="en-US" sz="1100" dirty="0">
                <a:latin typeface="Times New Roman" panose="02020603050405020304" pitchFamily="18" charset="0"/>
                <a:ea typeface="ＭＳ Ｐゴシック" pitchFamily="34" charset="-128"/>
                <a:cs typeface="Times New Roman" panose="02020603050405020304" pitchFamily="18" charset="0"/>
              </a:rPr>
              <a:t> Reasonableness</a:t>
            </a:r>
          </a:p>
          <a:p>
            <a:pPr marL="717261" lvl="1" indent="-239087">
              <a:buFontTx/>
              <a:buChar char="•"/>
            </a:pPr>
            <a:r>
              <a:rPr lang="en-US" sz="1100" i="1" dirty="0">
                <a:latin typeface="Times New Roman" panose="02020603050405020304" pitchFamily="18" charset="0"/>
                <a:ea typeface="ＭＳ Ｐゴシック" pitchFamily="34" charset="-128"/>
                <a:cs typeface="Times New Roman" panose="02020603050405020304" pitchFamily="18" charset="0"/>
              </a:rPr>
              <a:t>Blends into every other area</a:t>
            </a:r>
          </a:p>
          <a:p>
            <a:endParaRPr lang="en-US" sz="11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599175-F55D-4402-884D-A74AD3DCE40D}" type="slidenum">
              <a:rPr lang="en-US" smtClean="0"/>
              <a:t>10</a:t>
            </a:fld>
            <a:endParaRPr lang="en-US"/>
          </a:p>
        </p:txBody>
      </p:sp>
    </p:spTree>
    <p:extLst>
      <p:ext uri="{BB962C8B-B14F-4D97-AF65-F5344CB8AC3E}">
        <p14:creationId xmlns:p14="http://schemas.microsoft.com/office/powerpoint/2010/main" val="30495357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4">
              <a:spcBef>
                <a:spcPct val="0"/>
              </a:spcBef>
            </a:pPr>
            <a:r>
              <a:rPr lang="en-US" sz="1100" b="0" u="none" dirty="0">
                <a:latin typeface="Times New Roman" pitchFamily="18" charset="0"/>
                <a:ea typeface="ＭＳ Ｐゴシック" pitchFamily="34" charset="-128"/>
              </a:rPr>
              <a:t>Key point </a:t>
            </a:r>
            <a:r>
              <a:rPr lang="en-US" sz="1100" b="0" u="none" dirty="0">
                <a:latin typeface="Times New Roman" pitchFamily="18" charset="0"/>
                <a:ea typeface="ＭＳ Ｐゴシック" pitchFamily="34" charset="-128"/>
                <a:sym typeface="Wingdings" pitchFamily="2" charset="2"/>
              </a:rPr>
              <a:t> </a:t>
            </a:r>
            <a:r>
              <a:rPr lang="en-US" sz="1100" b="0" u="none" dirty="0">
                <a:latin typeface="Times New Roman" pitchFamily="18" charset="0"/>
                <a:ea typeface="ＭＳ Ｐゴシック" pitchFamily="34" charset="-128"/>
              </a:rPr>
              <a:t>For the fourth amendment to be triggered necessitating a search authorization/seizure, there has to be a reasonable expectation of privacy or a physical trespass on a constitutionally protected area. </a:t>
            </a:r>
          </a:p>
          <a:p>
            <a:pPr>
              <a:spcBef>
                <a:spcPct val="0"/>
              </a:spcBef>
              <a:buFontTx/>
              <a:buChar char="•"/>
            </a:pPr>
            <a:endParaRPr lang="en-US" sz="1100" b="0" u="none" dirty="0">
              <a:latin typeface="Times New Roman" pitchFamily="18" charset="0"/>
              <a:ea typeface="ＭＳ Ｐゴシック" pitchFamily="34" charset="-128"/>
            </a:endParaRPr>
          </a:p>
          <a:p>
            <a:pPr>
              <a:spcBef>
                <a:spcPct val="0"/>
              </a:spcBef>
            </a:pPr>
            <a:r>
              <a:rPr lang="en-US" sz="1100" b="0" u="none" dirty="0">
                <a:latin typeface="Times New Roman" pitchFamily="18" charset="0"/>
                <a:ea typeface="ＭＳ Ｐゴシック" pitchFamily="34" charset="-128"/>
              </a:rPr>
              <a:t>Most govt property – no REP</a:t>
            </a:r>
          </a:p>
          <a:p>
            <a:pPr>
              <a:spcBef>
                <a:spcPct val="0"/>
              </a:spcBef>
              <a:buFontTx/>
              <a:buChar char="•"/>
            </a:pPr>
            <a:r>
              <a:rPr lang="en-US" sz="1100" b="0" u="none" dirty="0">
                <a:latin typeface="Times New Roman" pitchFamily="18" charset="0"/>
                <a:ea typeface="ＭＳ Ｐゴシック" pitchFamily="34" charset="-128"/>
              </a:rPr>
              <a:t>Generally,</a:t>
            </a:r>
            <a:r>
              <a:rPr lang="en-US" sz="1100" b="0" u="none" dirty="0">
                <a:latin typeface="Times New Roman" pitchFamily="18" charset="0"/>
                <a:ea typeface="ＭＳ Ｐゴシック" pitchFamily="34" charset="-128"/>
                <a:sym typeface="Wingdings" pitchFamily="2" charset="2"/>
              </a:rPr>
              <a:t> rebuttable presumption of no expectation of privacy in govt property not issued for personal use – MRE 314(d)</a:t>
            </a:r>
          </a:p>
          <a:p>
            <a:pPr lvl="1">
              <a:spcBef>
                <a:spcPct val="0"/>
              </a:spcBef>
              <a:buFontTx/>
              <a:buChar char="•"/>
            </a:pPr>
            <a:r>
              <a:rPr lang="en-US" sz="1100" b="0" u="none" dirty="0">
                <a:latin typeface="Times New Roman" pitchFamily="18" charset="0"/>
                <a:ea typeface="ＭＳ Ｐゴシック" pitchFamily="34" charset="-128"/>
              </a:rPr>
              <a:t>Certain items in barracks room do have a rebuttable presumption of privacy (wall lockers and foot lockers)</a:t>
            </a:r>
          </a:p>
          <a:p>
            <a:pPr lvl="1">
              <a:spcBef>
                <a:spcPct val="0"/>
              </a:spcBef>
              <a:buFontTx/>
              <a:buChar char="•"/>
            </a:pPr>
            <a:r>
              <a:rPr lang="en-US" sz="1100" b="0" u="none" dirty="0">
                <a:latin typeface="Times New Roman" pitchFamily="18" charset="0"/>
                <a:ea typeface="ＭＳ Ｐゴシック" pitchFamily="34" charset="-128"/>
              </a:rPr>
              <a:t>Want to look in a HMMWV for drugs? No REP</a:t>
            </a:r>
          </a:p>
          <a:p>
            <a:pPr>
              <a:spcBef>
                <a:spcPct val="0"/>
              </a:spcBef>
            </a:pPr>
            <a:endParaRPr lang="en-US" sz="1100" b="0" u="none" dirty="0">
              <a:latin typeface="Times New Roman" pitchFamily="18" charset="0"/>
              <a:ea typeface="ＭＳ Ｐゴシック" pitchFamily="34" charset="-128"/>
            </a:endParaRPr>
          </a:p>
          <a:p>
            <a:pPr>
              <a:spcBef>
                <a:spcPct val="0"/>
              </a:spcBef>
            </a:pPr>
            <a:r>
              <a:rPr lang="en-US" sz="1100" b="0" u="none" dirty="0">
                <a:latin typeface="Times New Roman" pitchFamily="18" charset="0"/>
                <a:ea typeface="ＭＳ Ｐゴシック" pitchFamily="34" charset="-128"/>
              </a:rPr>
              <a:t>Government Computers:</a:t>
            </a:r>
            <a:r>
              <a:rPr lang="en-US" sz="1100" b="0" u="none" dirty="0">
                <a:latin typeface="Times New Roman" pitchFamily="18" charset="0"/>
                <a:ea typeface="ＭＳ Ｐゴシック" pitchFamily="34" charset="-128"/>
                <a:sym typeface="Wingdings" pitchFamily="2" charset="2"/>
              </a:rPr>
              <a:t> look for log-on banner and user agreement</a:t>
            </a:r>
            <a:endParaRPr lang="en-US" sz="1100" b="0" u="none" dirty="0">
              <a:latin typeface="Times New Roman" pitchFamily="18" charset="0"/>
              <a:ea typeface="ＭＳ Ｐゴシック" pitchFamily="34" charset="-128"/>
            </a:endParaRPr>
          </a:p>
          <a:p>
            <a:pPr>
              <a:spcBef>
                <a:spcPct val="0"/>
              </a:spcBef>
              <a:buFontTx/>
              <a:buChar char="•"/>
            </a:pPr>
            <a:r>
              <a:rPr lang="en-US" sz="1100" b="0" u="none" dirty="0">
                <a:latin typeface="Times New Roman" pitchFamily="18" charset="0"/>
                <a:ea typeface="ＭＳ Ｐゴシック" pitchFamily="34" charset="-128"/>
              </a:rPr>
              <a:t>Case law is mixed on whether or not the banner is enough to justify</a:t>
            </a:r>
          </a:p>
          <a:p>
            <a:pPr lvl="1">
              <a:spcBef>
                <a:spcPct val="0"/>
              </a:spcBef>
              <a:buFontTx/>
              <a:buChar char="•"/>
            </a:pPr>
            <a:r>
              <a:rPr lang="en-US" sz="1100" b="0" u="none" dirty="0">
                <a:latin typeface="Times New Roman" pitchFamily="18" charset="0"/>
                <a:ea typeface="ＭＳ Ｐゴシック" pitchFamily="34" charset="-128"/>
              </a:rPr>
              <a:t>U.S. v. Long 61 MJ 539 (NMCCA 2005) – finds REP in govt e-mail</a:t>
            </a:r>
          </a:p>
          <a:p>
            <a:pPr lvl="2">
              <a:spcBef>
                <a:spcPct val="0"/>
              </a:spcBef>
              <a:buFontTx/>
              <a:buChar char="•"/>
            </a:pPr>
            <a:r>
              <a:rPr lang="en-US" sz="1100" b="0" u="none" dirty="0">
                <a:latin typeface="Times New Roman" pitchFamily="18" charset="0"/>
                <a:ea typeface="ＭＳ Ｐゴシック" pitchFamily="34" charset="-128"/>
              </a:rPr>
              <a:t>Case specific – network administrator testified that they did not look at e-mails because they were “private” </a:t>
            </a:r>
            <a:r>
              <a:rPr lang="en-US" sz="1100" b="0" u="none" dirty="0">
                <a:latin typeface="Times New Roman" pitchFamily="18" charset="0"/>
                <a:ea typeface="ＭＳ Ｐゴシック" pitchFamily="34" charset="-128"/>
                <a:sym typeface="Wingdings" pitchFamily="2" charset="2"/>
              </a:rPr>
              <a:t> most compelling issue for CAAF</a:t>
            </a:r>
          </a:p>
          <a:p>
            <a:pPr lvl="2">
              <a:spcBef>
                <a:spcPct val="0"/>
              </a:spcBef>
              <a:buFontTx/>
              <a:buChar char="•"/>
            </a:pPr>
            <a:r>
              <a:rPr lang="en-US" sz="1100" b="0" u="none" dirty="0">
                <a:latin typeface="Times New Roman" pitchFamily="18" charset="0"/>
                <a:ea typeface="ＭＳ Ｐゴシック" pitchFamily="34" charset="-128"/>
                <a:sym typeface="Wingdings" pitchFamily="2" charset="2"/>
              </a:rPr>
              <a:t>Also important factors – Long had a CAC and password, and the banner on her computer never mentioned searches for LE purposes, only system admin purposes</a:t>
            </a:r>
          </a:p>
          <a:p>
            <a:pPr lvl="2">
              <a:spcBef>
                <a:spcPct val="0"/>
              </a:spcBef>
              <a:buFontTx/>
              <a:buChar char="•"/>
            </a:pPr>
            <a:r>
              <a:rPr lang="en-US" sz="1100" b="0" u="none" dirty="0">
                <a:latin typeface="Times New Roman" pitchFamily="18" charset="0"/>
                <a:ea typeface="ＭＳ Ｐゴシック" pitchFamily="34" charset="-128"/>
                <a:sym typeface="Wingdings" pitchFamily="2" charset="2"/>
              </a:rPr>
              <a:t>Court never analyzes MRE 314(d); based analysis on the “operational realities” test for REP under </a:t>
            </a:r>
            <a:r>
              <a:rPr lang="en-US" sz="1100" b="0" i="1" u="none" dirty="0">
                <a:latin typeface="Times New Roman" pitchFamily="18" charset="0"/>
                <a:ea typeface="ＭＳ Ｐゴシック" pitchFamily="34" charset="-128"/>
                <a:sym typeface="Wingdings" pitchFamily="2" charset="2"/>
              </a:rPr>
              <a:t>O’Connor v Ortega</a:t>
            </a:r>
            <a:r>
              <a:rPr lang="en-US" sz="1100" b="0" u="none" dirty="0">
                <a:latin typeface="Times New Roman" pitchFamily="18" charset="0"/>
                <a:ea typeface="ＭＳ Ｐゴシック" pitchFamily="34" charset="-128"/>
                <a:sym typeface="Wingdings" pitchFamily="2" charset="2"/>
              </a:rPr>
              <a:t>, 480 US 709 (1987)</a:t>
            </a:r>
          </a:p>
          <a:p>
            <a:pPr lvl="1">
              <a:spcBef>
                <a:spcPct val="0"/>
              </a:spcBef>
              <a:buFontTx/>
              <a:buChar char="•"/>
            </a:pPr>
            <a:r>
              <a:rPr lang="en-US" sz="1100" b="0" u="none" dirty="0">
                <a:latin typeface="Times New Roman" pitchFamily="18" charset="0"/>
                <a:ea typeface="ＭＳ Ｐゴシック" pitchFamily="34" charset="-128"/>
              </a:rPr>
              <a:t>US v Larson, 66 MJ 212(CAAF 2008) – finds no REP in govt computer</a:t>
            </a:r>
          </a:p>
          <a:p>
            <a:pPr lvl="2">
              <a:spcBef>
                <a:spcPct val="0"/>
              </a:spcBef>
              <a:buFontTx/>
              <a:buChar char="•"/>
            </a:pPr>
            <a:r>
              <a:rPr lang="en-US" sz="1100" b="0" u="none" dirty="0">
                <a:latin typeface="Times New Roman" pitchFamily="18" charset="0"/>
                <a:ea typeface="ＭＳ Ｐゴシック" pitchFamily="34" charset="-128"/>
              </a:rPr>
              <a:t>Starts with MRE 314(d) presumption of no REP</a:t>
            </a:r>
          </a:p>
          <a:p>
            <a:pPr lvl="2">
              <a:spcBef>
                <a:spcPct val="0"/>
              </a:spcBef>
              <a:buFontTx/>
              <a:buChar char="•"/>
            </a:pPr>
            <a:r>
              <a:rPr lang="en-US" sz="1100" b="0" u="none" dirty="0">
                <a:latin typeface="Times New Roman" pitchFamily="18" charset="0"/>
                <a:ea typeface="ＭＳ Ｐゴシック" pitchFamily="34" charset="-128"/>
              </a:rPr>
              <a:t>Facts show computer not issued for personal use, and no evidence that Larson had a subjective REP</a:t>
            </a:r>
          </a:p>
          <a:p>
            <a:pPr>
              <a:spcBef>
                <a:spcPct val="0"/>
              </a:spcBef>
              <a:buFontTx/>
              <a:buChar char="•"/>
            </a:pPr>
            <a:r>
              <a:rPr lang="en-US" sz="1100" b="0" u="none" dirty="0">
                <a:latin typeface="Times New Roman" pitchFamily="18" charset="0"/>
                <a:ea typeface="ＭＳ Ｐゴシック" pitchFamily="34" charset="-128"/>
              </a:rPr>
              <a:t>After </a:t>
            </a:r>
            <a:r>
              <a:rPr lang="en-US" sz="1100" b="0" i="1" u="none" dirty="0">
                <a:latin typeface="Times New Roman" pitchFamily="18" charset="0"/>
                <a:ea typeface="ＭＳ Ｐゴシック" pitchFamily="34" charset="-128"/>
              </a:rPr>
              <a:t>Long</a:t>
            </a:r>
            <a:r>
              <a:rPr lang="en-US" sz="1100" b="0" u="none" dirty="0">
                <a:latin typeface="Times New Roman" pitchFamily="18" charset="0"/>
                <a:ea typeface="ＭＳ Ｐゴシック" pitchFamily="34" charset="-128"/>
              </a:rPr>
              <a:t> and </a:t>
            </a:r>
            <a:r>
              <a:rPr lang="en-US" sz="1100" b="0" i="1" u="none" dirty="0">
                <a:latin typeface="Times New Roman" pitchFamily="18" charset="0"/>
                <a:ea typeface="ＭＳ Ｐゴシック" pitchFamily="34" charset="-128"/>
              </a:rPr>
              <a:t>Larson</a:t>
            </a:r>
            <a:r>
              <a:rPr lang="en-US" sz="1100" b="0" u="none" dirty="0">
                <a:latin typeface="Times New Roman" pitchFamily="18" charset="0"/>
                <a:ea typeface="ＭＳ Ｐゴシック" pitchFamily="34" charset="-128"/>
              </a:rPr>
              <a:t>, DOD made a new banner that covers law enforcement purposes, but it has not been tested in a case yet. </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US" sz="1100" b="0" u="none" dirty="0">
              <a:latin typeface="Times New Roman" pitchFamily="18" charset="0"/>
              <a:ea typeface="ＭＳ Ｐゴシック" pitchFamily="34" charset="-128"/>
            </a:endParaRPr>
          </a:p>
          <a:p>
            <a:endParaRPr lang="en-US" sz="1100" b="0" u="none" dirty="0"/>
          </a:p>
        </p:txBody>
      </p:sp>
      <p:sp>
        <p:nvSpPr>
          <p:cNvPr id="4" name="Slide Number Placeholder 3"/>
          <p:cNvSpPr>
            <a:spLocks noGrp="1"/>
          </p:cNvSpPr>
          <p:nvPr>
            <p:ph type="sldNum" sz="quarter" idx="5"/>
          </p:nvPr>
        </p:nvSpPr>
        <p:spPr/>
        <p:txBody>
          <a:bodyPr/>
          <a:lstStyle/>
          <a:p>
            <a:fld id="{1F599175-F55D-4402-884D-A74AD3DCE40D}" type="slidenum">
              <a:rPr lang="en-US" smtClean="0"/>
              <a:t>11</a:t>
            </a:fld>
            <a:endParaRPr lang="en-US"/>
          </a:p>
        </p:txBody>
      </p:sp>
    </p:spTree>
    <p:extLst>
      <p:ext uri="{BB962C8B-B14F-4D97-AF65-F5344CB8AC3E}">
        <p14:creationId xmlns:p14="http://schemas.microsoft.com/office/powerpoint/2010/main" val="39922535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i="1" dirty="0">
                <a:latin typeface="Times New Roman" panose="02020603050405020304" pitchFamily="18" charset="0"/>
                <a:cs typeface="Times New Roman" panose="02020603050405020304" pitchFamily="18" charset="0"/>
              </a:rPr>
              <a:t>United States v. Bowersox</a:t>
            </a:r>
            <a:r>
              <a:rPr lang="en-US" sz="1100" i="0" dirty="0">
                <a:latin typeface="Times New Roman" panose="02020603050405020304" pitchFamily="18" charset="0"/>
                <a:cs typeface="Times New Roman" panose="02020603050405020304" pitchFamily="18" charset="0"/>
              </a:rPr>
              <a:t>, 72 M.J. 71 (C.A.A.F. 2013)</a:t>
            </a:r>
            <a:endParaRPr lang="en-US" sz="1100" i="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599175-F55D-4402-884D-A74AD3DCE40D}" type="slidenum">
              <a:rPr lang="en-US" smtClean="0"/>
              <a:t>12</a:t>
            </a:fld>
            <a:endParaRPr lang="en-US"/>
          </a:p>
        </p:txBody>
      </p:sp>
    </p:spTree>
    <p:extLst>
      <p:ext uri="{BB962C8B-B14F-4D97-AF65-F5344CB8AC3E}">
        <p14:creationId xmlns:p14="http://schemas.microsoft.com/office/powerpoint/2010/main" val="10368605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Times New Roman" panose="02020603050405020304" pitchFamily="18" charset="0"/>
                <a:cs typeface="Times New Roman" panose="02020603050405020304" pitchFamily="18" charset="0"/>
              </a:rPr>
              <a:t>Off post: would need to coordinate with local law enforcement; could ask for consent. </a:t>
            </a:r>
          </a:p>
          <a:p>
            <a:endParaRPr lang="en-US" sz="1100"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Times New Roman" panose="02020603050405020304" pitchFamily="18" charset="0"/>
                <a:cs typeface="Times New Roman" panose="02020603050405020304" pitchFamily="18" charset="0"/>
              </a:rPr>
              <a:t>OCONUS: </a:t>
            </a:r>
            <a:r>
              <a:rPr lang="en-US" sz="1100" dirty="0">
                <a:latin typeface="Times New Roman" panose="02020603050405020304" pitchFamily="18" charset="0"/>
                <a:ea typeface="ＭＳ Ｐゴシック" pitchFamily="34" charset="-128"/>
                <a:cs typeface="Times New Roman" panose="02020603050405020304" pitchFamily="18" charset="0"/>
              </a:rPr>
              <a:t>consult SOFA to see whether commander has authority issue search authorizations off-post OCONUS. Otherwise, MRE 315(c)(4) allows search authorizations of nonmilitary property within a foreign country.</a:t>
            </a:r>
          </a:p>
          <a:p>
            <a:endParaRPr lang="en-US" sz="11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599175-F55D-4402-884D-A74AD3DCE40D}" type="slidenum">
              <a:rPr lang="en-US" smtClean="0"/>
              <a:t>13</a:t>
            </a:fld>
            <a:endParaRPr lang="en-US"/>
          </a:p>
        </p:txBody>
      </p:sp>
    </p:spTree>
    <p:extLst>
      <p:ext uri="{BB962C8B-B14F-4D97-AF65-F5344CB8AC3E}">
        <p14:creationId xmlns:p14="http://schemas.microsoft.com/office/powerpoint/2010/main" val="18003048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Times New Roman" panose="02020603050405020304" pitchFamily="18" charset="0"/>
                <a:cs typeface="Times New Roman" panose="02020603050405020304" pitchFamily="18" charset="0"/>
              </a:rPr>
              <a:t>Why put it in writing? Because it is easier to defend in court. </a:t>
            </a:r>
          </a:p>
          <a:p>
            <a:r>
              <a:rPr lang="en-US" sz="1100" dirty="0">
                <a:latin typeface="Times New Roman" panose="02020603050405020304" pitchFamily="18" charset="0"/>
                <a:cs typeface="Times New Roman" panose="02020603050405020304" pitchFamily="18" charset="0"/>
              </a:rPr>
              <a:t>Reference: AR 27-10, para. 8-9</a:t>
            </a:r>
          </a:p>
        </p:txBody>
      </p:sp>
      <p:sp>
        <p:nvSpPr>
          <p:cNvPr id="4" name="Slide Number Placeholder 3"/>
          <p:cNvSpPr>
            <a:spLocks noGrp="1"/>
          </p:cNvSpPr>
          <p:nvPr>
            <p:ph type="sldNum" sz="quarter" idx="5"/>
          </p:nvPr>
        </p:nvSpPr>
        <p:spPr/>
        <p:txBody>
          <a:bodyPr/>
          <a:lstStyle/>
          <a:p>
            <a:fld id="{1F599175-F55D-4402-884D-A74AD3DCE40D}" type="slidenum">
              <a:rPr lang="en-US" smtClean="0"/>
              <a:t>14</a:t>
            </a:fld>
            <a:endParaRPr lang="en-US"/>
          </a:p>
        </p:txBody>
      </p:sp>
    </p:spTree>
    <p:extLst>
      <p:ext uri="{BB962C8B-B14F-4D97-AF65-F5344CB8AC3E}">
        <p14:creationId xmlns:p14="http://schemas.microsoft.com/office/powerpoint/2010/main" val="14620962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23990" y="990600"/>
            <a:ext cx="4944019" cy="4944019"/>
          </a:xfrm>
          <a:prstGeom prst="rect">
            <a:avLst/>
          </a:prstGeom>
        </p:spPr>
      </p:pic>
      <p:sp>
        <p:nvSpPr>
          <p:cNvPr id="2" name="Title 1"/>
          <p:cNvSpPr>
            <a:spLocks noGrp="1"/>
          </p:cNvSpPr>
          <p:nvPr>
            <p:ph type="ctrTitle"/>
          </p:nvPr>
        </p:nvSpPr>
        <p:spPr>
          <a:xfrm>
            <a:off x="914400" y="-152400"/>
            <a:ext cx="10363200" cy="1470025"/>
          </a:xfrm>
          <a:effectLst>
            <a:outerShdw blurRad="50800" dist="38100" dir="2700000" algn="tl" rotWithShape="0">
              <a:prstClr val="black">
                <a:alpha val="40000"/>
              </a:prstClr>
            </a:outerShdw>
          </a:effectLst>
        </p:spPr>
        <p:txBody>
          <a:bodyPr/>
          <a:lstStyle>
            <a:lvl1pPr>
              <a:defRPr u="sng">
                <a:solidFill>
                  <a:srgbClr val="FFFF00"/>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5791200"/>
            <a:ext cx="8534400" cy="609600"/>
          </a:xfrm>
          <a:effectLst>
            <a:outerShdw blurRad="50800" dist="38100" dir="2700000" algn="tl" rotWithShape="0">
              <a:prstClr val="black">
                <a:alpha val="40000"/>
              </a:prstClr>
            </a:outerShdw>
          </a:effectLst>
        </p:spPr>
        <p:txBody>
          <a:bodyPr>
            <a:normAutofit/>
          </a:bodyPr>
          <a:lstStyle>
            <a:lvl1pPr marL="0" indent="0" algn="ctr">
              <a:buNone/>
              <a:defRPr sz="2800" b="1">
                <a:solidFill>
                  <a:srgbClr val="FFFF00"/>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6" name="Rectangle 25"/>
          <p:cNvSpPr/>
          <p:nvPr/>
        </p:nvSpPr>
        <p:spPr>
          <a:xfrm>
            <a:off x="1" y="6591300"/>
            <a:ext cx="12192000" cy="266700"/>
          </a:xfrm>
          <a:prstGeom prst="rect">
            <a:avLst/>
          </a:prstGeom>
          <a:gradFill flip="none" rotWithShape="1">
            <a:gsLst>
              <a:gs pos="0">
                <a:schemeClr val="tx1"/>
              </a:gs>
              <a:gs pos="100000">
                <a:schemeClr val="accent6"/>
              </a:gs>
              <a:gs pos="49000">
                <a:srgbClr val="FFC000"/>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7" name="Slide Number Placeholder 14"/>
          <p:cNvSpPr>
            <a:spLocks noGrp="1"/>
          </p:cNvSpPr>
          <p:nvPr>
            <p:ph type="sldNum" sz="quarter" idx="4"/>
          </p:nvPr>
        </p:nvSpPr>
        <p:spPr>
          <a:xfrm>
            <a:off x="9347200" y="6553200"/>
            <a:ext cx="2844800" cy="304800"/>
          </a:xfrm>
          <a:prstGeom prst="rect">
            <a:avLst/>
          </a:prstGeom>
        </p:spPr>
        <p:txBody>
          <a:bodyPr/>
          <a:lstStyle>
            <a:lvl1pPr>
              <a:defRPr sz="1600" b="1">
                <a:solidFill>
                  <a:schemeClr val="tx1"/>
                </a:solidFill>
              </a:defRPr>
            </a:lvl1pPr>
          </a:lstStyle>
          <a:p>
            <a:fld id="{14830007-486D-4B98-963B-2D3760A90668}" type="slidenum">
              <a:rPr lang="en-US" smtClean="0"/>
              <a:t>‹#›</a:t>
            </a:fld>
            <a:endParaRPr lang="en-US"/>
          </a:p>
        </p:txBody>
      </p:sp>
      <p:sp>
        <p:nvSpPr>
          <p:cNvPr id="28" name="Footer Placeholder 15"/>
          <p:cNvSpPr>
            <a:spLocks noGrp="1"/>
          </p:cNvSpPr>
          <p:nvPr>
            <p:ph type="ftr" sz="quarter" idx="3"/>
          </p:nvPr>
        </p:nvSpPr>
        <p:spPr>
          <a:xfrm>
            <a:off x="4165600" y="6553200"/>
            <a:ext cx="3860800" cy="304800"/>
          </a:xfrm>
          <a:prstGeom prst="rect">
            <a:avLst/>
          </a:prstGeom>
        </p:spPr>
        <p:txBody>
          <a:bodyPr/>
          <a:lstStyle>
            <a:lvl1pPr>
              <a:defRPr sz="1600" b="1">
                <a:solidFill>
                  <a:schemeClr val="tx1"/>
                </a:solidFill>
              </a:defRPr>
            </a:lvl1pPr>
          </a:lstStyle>
          <a:p>
            <a:endParaRPr lang="en-US"/>
          </a:p>
        </p:txBody>
      </p:sp>
    </p:spTree>
    <p:extLst>
      <p:ext uri="{BB962C8B-B14F-4D97-AF65-F5344CB8AC3E}">
        <p14:creationId xmlns:p14="http://schemas.microsoft.com/office/powerpoint/2010/main" val="1021938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Slide Number Placeholder 6"/>
          <p:cNvSpPr>
            <a:spLocks noGrp="1"/>
          </p:cNvSpPr>
          <p:nvPr>
            <p:ph type="sldNum" sz="quarter" idx="12"/>
          </p:nvPr>
        </p:nvSpPr>
        <p:spPr>
          <a:xfrm>
            <a:off x="9347200" y="6553200"/>
            <a:ext cx="2844800" cy="304800"/>
          </a:xfrm>
          <a:prstGeom prst="rect">
            <a:avLst/>
          </a:prstGeom>
        </p:spPr>
        <p:txBody>
          <a:bodyPr/>
          <a:lstStyle>
            <a:lvl1pPr algn="r">
              <a:defRPr/>
            </a:lvl1pPr>
          </a:lstStyle>
          <a:p>
            <a:fld id="{14830007-486D-4B98-963B-2D3760A90668}" type="slidenum">
              <a:rPr lang="en-US" smtClean="0"/>
              <a:t>‹#›</a:t>
            </a:fld>
            <a:endParaRPr lang="en-US"/>
          </a:p>
        </p:txBody>
      </p:sp>
      <p:sp>
        <p:nvSpPr>
          <p:cNvPr id="8" name="Footer Placeholder 15"/>
          <p:cNvSpPr>
            <a:spLocks noGrp="1"/>
          </p:cNvSpPr>
          <p:nvPr>
            <p:ph type="ftr" sz="quarter" idx="3"/>
          </p:nvPr>
        </p:nvSpPr>
        <p:spPr>
          <a:xfrm>
            <a:off x="4165600" y="6553200"/>
            <a:ext cx="3860800" cy="304800"/>
          </a:xfrm>
          <a:prstGeom prst="rect">
            <a:avLst/>
          </a:prstGeom>
        </p:spPr>
        <p:txBody>
          <a:bodyPr/>
          <a:lstStyle>
            <a:lvl1pPr>
              <a:defRPr sz="1600" b="1">
                <a:solidFill>
                  <a:schemeClr val="tx1"/>
                </a:solidFill>
              </a:defRPr>
            </a:lvl1pPr>
          </a:lstStyle>
          <a:p>
            <a:endParaRPr lang="en-US"/>
          </a:p>
        </p:txBody>
      </p:sp>
    </p:spTree>
    <p:extLst>
      <p:ext uri="{BB962C8B-B14F-4D97-AF65-F5344CB8AC3E}">
        <p14:creationId xmlns:p14="http://schemas.microsoft.com/office/powerpoint/2010/main" val="2014396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670278F-8731-4AE1-812E-11DD3BDE9438}"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830007-486D-4B98-963B-2D3760A90668}" type="slidenum">
              <a:rPr lang="en-US" smtClean="0"/>
              <a:t>‹#›</a:t>
            </a:fld>
            <a:endParaRPr lang="en-US"/>
          </a:p>
        </p:txBody>
      </p:sp>
    </p:spTree>
    <p:extLst>
      <p:ext uri="{BB962C8B-B14F-4D97-AF65-F5344CB8AC3E}">
        <p14:creationId xmlns:p14="http://schemas.microsoft.com/office/powerpoint/2010/main" val="13053598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619219"/>
            <a:ext cx="10363200" cy="492443"/>
          </a:xfrm>
        </p:spPr>
        <p:txBody>
          <a:bodyPr/>
          <a:lstStyle>
            <a:lvl1pPr>
              <a:defRPr>
                <a:latin typeface="Arial" pitchFamily="34" charset="0"/>
                <a:cs typeface="Arial" pitchFamily="34" charset="0"/>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latin typeface="Arial" pitchFamily="34" charset="0"/>
                <a:cs typeface="Arial"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pic>
        <p:nvPicPr>
          <p:cNvPr id="4" name="Picture 2" descr="TJAGLCS Crest">
            <a:extLst>
              <a:ext uri="{FF2B5EF4-FFF2-40B4-BE49-F238E27FC236}">
                <a16:creationId xmlns:a16="http://schemas.microsoft.com/office/drawing/2014/main" id="{23CE0313-DDAE-D28B-7253-03369CAC326E}"/>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 y="1"/>
            <a:ext cx="1207401" cy="905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1849793"/>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Box 3"/>
          <p:cNvSpPr txBox="1"/>
          <p:nvPr userDrawn="1"/>
        </p:nvSpPr>
        <p:spPr>
          <a:xfrm>
            <a:off x="11521017" y="6583363"/>
            <a:ext cx="609600" cy="228600"/>
          </a:xfrm>
          <a:prstGeom prst="rect">
            <a:avLst/>
          </a:prstGeom>
          <a:noFill/>
        </p:spPr>
        <p:txBody>
          <a:bodyPr wrap="none"/>
          <a:lstStyle/>
          <a:p>
            <a:pPr algn="r" eaLnBrk="0" hangingPunct="0">
              <a:defRPr/>
            </a:pPr>
            <a:fld id="{47079EB4-A7E7-4DE0-A993-05FD37F7AF35}" type="slidenum">
              <a:rPr lang="en-US" sz="900">
                <a:latin typeface="Arial" pitchFamily="34" charset="0"/>
                <a:cs typeface="Arial" pitchFamily="34" charset="0"/>
              </a:rPr>
              <a:pPr algn="r" eaLnBrk="0" hangingPunct="0">
                <a:defRPr/>
              </a:pPr>
              <a:t>‹#›</a:t>
            </a:fld>
            <a:endParaRPr lang="en-US" sz="900" dirty="0">
              <a:latin typeface="Arial" pitchFamily="34" charset="0"/>
              <a:cs typeface="Arial" pitchFamily="34" charset="0"/>
            </a:endParaRPr>
          </a:p>
        </p:txBody>
      </p:sp>
      <p:sp>
        <p:nvSpPr>
          <p:cNvPr id="3" name="Content Placeholder 2"/>
          <p:cNvSpPr>
            <a:spLocks noGrp="1"/>
          </p:cNvSpPr>
          <p:nvPr>
            <p:ph idx="1"/>
          </p:nvPr>
        </p:nvSpPr>
        <p:spPr>
          <a:xfrm>
            <a:off x="609600" y="1600202"/>
            <a:ext cx="10972800" cy="4525963"/>
          </a:xfrm>
          <a:prstGeom prst="rect">
            <a:avLst/>
          </a:prstGeom>
        </p:spPr>
        <p:txBody>
          <a:bodyPr/>
          <a:lstStyle>
            <a:lvl1pPr>
              <a:buFont typeface="Arial" pitchFamily="34" charset="0"/>
              <a:buChar char="•"/>
              <a:defRPr sz="2400">
                <a:solidFill>
                  <a:schemeClr val="tx1"/>
                </a:solidFill>
                <a:latin typeface="Arial" pitchFamily="34" charset="0"/>
                <a:cs typeface="Arial" pitchFamily="34" charset="0"/>
              </a:defRPr>
            </a:lvl1pPr>
            <a:lvl2pPr>
              <a:buClrTx/>
              <a:buFont typeface="Arial" pitchFamily="34" charset="0"/>
              <a:buChar char="−"/>
              <a:defRPr sz="1800">
                <a:solidFill>
                  <a:schemeClr val="tx1"/>
                </a:solidFill>
                <a:latin typeface="Arial" pitchFamily="34" charset="0"/>
                <a:cs typeface="Arial" pitchFamily="34" charset="0"/>
              </a:defRPr>
            </a:lvl2pPr>
            <a:lvl3pPr>
              <a:buClrTx/>
              <a:buFont typeface="Arial" pitchFamily="34" charset="0"/>
              <a:buChar char="−"/>
              <a:defRPr sz="1800">
                <a:solidFill>
                  <a:schemeClr val="tx1"/>
                </a:solidFill>
                <a:latin typeface="Arial" pitchFamily="34" charset="0"/>
                <a:cs typeface="Arial" pitchFamily="34" charset="0"/>
              </a:defRPr>
            </a:lvl3pPr>
            <a:lvl4pPr>
              <a:buClrTx/>
              <a:buFont typeface="Arial" pitchFamily="34" charset="0"/>
              <a:buChar char="−"/>
              <a:defRPr sz="1800">
                <a:solidFill>
                  <a:schemeClr val="tx1"/>
                </a:solidFill>
                <a:latin typeface="Arial" pitchFamily="34" charset="0"/>
                <a:cs typeface="Arial" pitchFamily="34" charset="0"/>
              </a:defRPr>
            </a:lvl4pPr>
            <a:lvl5pPr>
              <a:buClrTx/>
              <a:buFont typeface="Arial" pitchFamily="34" charset="0"/>
              <a:buChar char="−"/>
              <a:defRPr sz="1800">
                <a:solidFill>
                  <a:schemeClr val="tx1"/>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09546340"/>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96127"/>
            <a:ext cx="10972800" cy="492443"/>
          </a:xfrm>
        </p:spPr>
        <p:txBody>
          <a:bodyPr/>
          <a:lstStyle/>
          <a:p>
            <a:r>
              <a:rPr lang="en-US"/>
              <a:t>Click to edit Master title style</a:t>
            </a:r>
          </a:p>
        </p:txBody>
      </p:sp>
      <p:sp>
        <p:nvSpPr>
          <p:cNvPr id="3" name="Content Placeholder 2"/>
          <p:cNvSpPr>
            <a:spLocks noGrp="1"/>
          </p:cNvSpPr>
          <p:nvPr>
            <p:ph idx="1"/>
          </p:nvPr>
        </p:nvSpPr>
        <p:spPr>
          <a:xfrm>
            <a:off x="609600" y="1143003"/>
            <a:ext cx="10972800" cy="4983163"/>
          </a:xfrm>
          <a:effectLst>
            <a:outerShdw blurRad="50800" dist="38100" dir="2700000" algn="tl" rotWithShape="0">
              <a:prstClr val="black">
                <a:alpha val="40000"/>
              </a:prstClr>
            </a:outerShdw>
          </a:effectLst>
        </p:spPr>
        <p:txBody>
          <a:bodyPr/>
          <a:lstStyle>
            <a:lvl1pPr>
              <a:buClr>
                <a:srgbClr val="FFFF00"/>
              </a:buClr>
              <a:defRPr/>
            </a:lvl1pPr>
            <a:lvl2pPr>
              <a:buClr>
                <a:srgbClr val="FFFF00"/>
              </a:buClr>
              <a:defRPr/>
            </a:lvl2pPr>
            <a:lvl3pPr>
              <a:buClr>
                <a:srgbClr val="FFFF00"/>
              </a:buClr>
              <a:defRPr/>
            </a:lvl3pPr>
            <a:lvl4pPr>
              <a:buClr>
                <a:srgbClr val="FFFF00"/>
              </a:buClr>
              <a:defRPr/>
            </a:lvl4pPr>
            <a:lvl5pPr>
              <a:buClr>
                <a:srgbClr val="FFFF00"/>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1" y="6591300"/>
            <a:ext cx="12192000" cy="266700"/>
          </a:xfrm>
          <a:prstGeom prst="rect">
            <a:avLst/>
          </a:prstGeom>
          <a:gradFill flip="none" rotWithShape="1">
            <a:gsLst>
              <a:gs pos="0">
                <a:schemeClr val="tx1"/>
              </a:gs>
              <a:gs pos="29000">
                <a:schemeClr val="tx2">
                  <a:lumMod val="75000"/>
                </a:schemeClr>
              </a:gs>
              <a:gs pos="66000">
                <a:schemeClr val="accent6"/>
              </a:gs>
              <a:gs pos="100000">
                <a:srgbClr val="FFC000"/>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2" name="Straight Connector 11"/>
          <p:cNvCxnSpPr/>
          <p:nvPr userDrawn="1"/>
        </p:nvCxnSpPr>
        <p:spPr>
          <a:xfrm>
            <a:off x="1828800" y="821412"/>
            <a:ext cx="8534400" cy="0"/>
          </a:xfrm>
          <a:prstGeom prst="line">
            <a:avLst/>
          </a:prstGeom>
          <a:ln w="31750" cmpd="sng">
            <a:solidFill>
              <a:srgbClr val="FFFF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5" name="Slide Number Placeholder 14"/>
          <p:cNvSpPr>
            <a:spLocks noGrp="1"/>
          </p:cNvSpPr>
          <p:nvPr>
            <p:ph type="sldNum" sz="quarter" idx="11"/>
          </p:nvPr>
        </p:nvSpPr>
        <p:spPr>
          <a:xfrm>
            <a:off x="9347200" y="6553200"/>
            <a:ext cx="2844800" cy="304800"/>
          </a:xfrm>
          <a:prstGeom prst="rect">
            <a:avLst/>
          </a:prstGeom>
        </p:spPr>
        <p:txBody>
          <a:bodyPr/>
          <a:lstStyle>
            <a:lvl1pPr algn="r">
              <a:defRPr sz="1200" b="1">
                <a:solidFill>
                  <a:schemeClr val="tx1"/>
                </a:solidFill>
              </a:defRPr>
            </a:lvl1pPr>
          </a:lstStyle>
          <a:p>
            <a:fld id="{6E1A77EF-BF8E-4C45-9CDC-24DDCA95018F}" type="slidenum">
              <a:rPr lang="en-US" smtClean="0"/>
              <a:pPr/>
              <a:t>‹#›</a:t>
            </a:fld>
            <a:endParaRPr lang="en-US" dirty="0"/>
          </a:p>
        </p:txBody>
      </p:sp>
      <p:sp>
        <p:nvSpPr>
          <p:cNvPr id="10" name="Footer Placeholder 15"/>
          <p:cNvSpPr>
            <a:spLocks noGrp="1"/>
          </p:cNvSpPr>
          <p:nvPr>
            <p:ph type="ftr" sz="quarter" idx="3"/>
          </p:nvPr>
        </p:nvSpPr>
        <p:spPr>
          <a:xfrm>
            <a:off x="4165600" y="6553200"/>
            <a:ext cx="3860800" cy="304800"/>
          </a:xfrm>
          <a:prstGeom prst="rect">
            <a:avLst/>
          </a:prstGeom>
        </p:spPr>
        <p:txBody>
          <a:bodyPr/>
          <a:lstStyle>
            <a:lvl1pPr>
              <a:defRPr sz="1200" b="1">
                <a:solidFill>
                  <a:schemeClr val="tx1"/>
                </a:solidFill>
              </a:defRPr>
            </a:lvl1pPr>
          </a:lstStyle>
          <a:p>
            <a:pPr algn="ctr"/>
            <a:r>
              <a:rPr lang="en-US" sz="1200" b="1" dirty="0">
                <a:solidFill>
                  <a:schemeClr val="tx1"/>
                </a:solidFill>
                <a:effectLst>
                  <a:outerShdw blurRad="50800" dist="38100" dir="2700000" algn="tl" rotWithShape="0">
                    <a:prstClr val="black">
                      <a:alpha val="40000"/>
                    </a:prstClr>
                  </a:outerShdw>
                </a:effectLst>
              </a:rPr>
              <a:t>Criminal Law Department</a:t>
            </a:r>
          </a:p>
        </p:txBody>
      </p:sp>
    </p:spTree>
    <p:extLst>
      <p:ext uri="{BB962C8B-B14F-4D97-AF65-F5344CB8AC3E}">
        <p14:creationId xmlns:p14="http://schemas.microsoft.com/office/powerpoint/2010/main" val="17351724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347200" y="6553200"/>
            <a:ext cx="2844800" cy="304800"/>
          </a:xfrm>
          <a:prstGeom prst="rect">
            <a:avLst/>
          </a:prstGeom>
        </p:spPr>
        <p:txBody>
          <a:bodyPr/>
          <a:lstStyle>
            <a:lvl1pPr algn="r">
              <a:defRPr/>
            </a:lvl1pPr>
          </a:lstStyle>
          <a:p>
            <a:fld id="{6E1A77EF-BF8E-4C45-9CDC-24DDCA95018F}" type="slidenum">
              <a:rPr lang="en-US" smtClean="0"/>
              <a:pPr/>
              <a:t>‹#›</a:t>
            </a:fld>
            <a:endParaRPr lang="en-US"/>
          </a:p>
        </p:txBody>
      </p:sp>
      <p:sp>
        <p:nvSpPr>
          <p:cNvPr id="5" name="Footer Placeholder 15"/>
          <p:cNvSpPr>
            <a:spLocks noGrp="1"/>
          </p:cNvSpPr>
          <p:nvPr>
            <p:ph type="ftr" sz="quarter" idx="3"/>
          </p:nvPr>
        </p:nvSpPr>
        <p:spPr>
          <a:xfrm>
            <a:off x="4165600" y="6553200"/>
            <a:ext cx="3860800" cy="304800"/>
          </a:xfrm>
          <a:prstGeom prst="rect">
            <a:avLst/>
          </a:prstGeom>
        </p:spPr>
        <p:txBody>
          <a:bodyPr/>
          <a:lstStyle>
            <a:lvl1pPr>
              <a:defRPr sz="1200" b="1">
                <a:solidFill>
                  <a:schemeClr val="tx1"/>
                </a:solidFill>
              </a:defRPr>
            </a:lvl1pPr>
          </a:lstStyle>
          <a:p>
            <a:pPr algn="ctr"/>
            <a:r>
              <a:rPr lang="en-US" sz="1200" b="1" dirty="0">
                <a:solidFill>
                  <a:schemeClr val="tx1"/>
                </a:solidFill>
                <a:effectLst>
                  <a:outerShdw blurRad="50800" dist="38100" dir="2700000" algn="tl" rotWithShape="0">
                    <a:prstClr val="black">
                      <a:alpha val="40000"/>
                    </a:prstClr>
                  </a:outerShdw>
                </a:effectLst>
              </a:rPr>
              <a:t>Criminal Law Department</a:t>
            </a:r>
          </a:p>
        </p:txBody>
      </p:sp>
    </p:spTree>
    <p:extLst>
      <p:ext uri="{BB962C8B-B14F-4D97-AF65-F5344CB8AC3E}">
        <p14:creationId xmlns:p14="http://schemas.microsoft.com/office/powerpoint/2010/main" val="3949559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Custom Layout">
    <p:bg>
      <p:bgPr>
        <a:gradFill flip="none" rotWithShape="1">
          <a:gsLst>
            <a:gs pos="100000">
              <a:schemeClr val="bg1"/>
            </a:gs>
            <a:gs pos="100000">
              <a:schemeClr val="bg2">
                <a:lumMod val="5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1611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40859" y="2747965"/>
            <a:ext cx="10310283" cy="757236"/>
          </a:xfrm>
        </p:spPr>
        <p:txBody>
          <a:bodyPr anchor="t">
            <a:noAutofit/>
          </a:bodyPr>
          <a:lstStyle>
            <a:lvl1pPr algn="l">
              <a:defRPr sz="4400" b="1" cap="all">
                <a:effectLst/>
              </a:defRPr>
            </a:lvl1pPr>
          </a:lstStyle>
          <a:p>
            <a:r>
              <a:rPr lang="en-US"/>
              <a:t>Click to edit Master title style</a:t>
            </a:r>
            <a:endParaRPr lang="en-US" dirty="0"/>
          </a:p>
        </p:txBody>
      </p:sp>
      <p:sp>
        <p:nvSpPr>
          <p:cNvPr id="6" name="Slide Number Placeholder 5"/>
          <p:cNvSpPr>
            <a:spLocks noGrp="1"/>
          </p:cNvSpPr>
          <p:nvPr>
            <p:ph type="sldNum" sz="quarter" idx="12"/>
          </p:nvPr>
        </p:nvSpPr>
        <p:spPr>
          <a:xfrm>
            <a:off x="9347200" y="6553200"/>
            <a:ext cx="2844800" cy="304800"/>
          </a:xfrm>
          <a:prstGeom prst="rect">
            <a:avLst/>
          </a:prstGeom>
        </p:spPr>
        <p:txBody>
          <a:bodyPr/>
          <a:lstStyle>
            <a:lvl1pPr algn="r">
              <a:defRPr/>
            </a:lvl1pPr>
          </a:lstStyle>
          <a:p>
            <a:fld id="{14830007-486D-4B98-963B-2D3760A90668}" type="slidenum">
              <a:rPr lang="en-US" smtClean="0"/>
              <a:t>‹#›</a:t>
            </a:fld>
            <a:endParaRPr lang="en-US"/>
          </a:p>
        </p:txBody>
      </p:sp>
      <p:cxnSp>
        <p:nvCxnSpPr>
          <p:cNvPr id="15" name="Straight Connector 14"/>
          <p:cNvCxnSpPr/>
          <p:nvPr/>
        </p:nvCxnSpPr>
        <p:spPr>
          <a:xfrm>
            <a:off x="1086260" y="3505200"/>
            <a:ext cx="9997440" cy="0"/>
          </a:xfrm>
          <a:prstGeom prst="line">
            <a:avLst/>
          </a:prstGeom>
          <a:ln w="31750" cmpd="sng">
            <a:gradFill flip="none" rotWithShape="1">
              <a:gsLst>
                <a:gs pos="0">
                  <a:srgbClr val="002060"/>
                </a:gs>
                <a:gs pos="50000">
                  <a:srgbClr val="FFFF00">
                    <a:alpha val="50000"/>
                  </a:srgbClr>
                </a:gs>
                <a:gs pos="100000">
                  <a:srgbClr val="FFFF00"/>
                </a:gs>
              </a:gsLst>
              <a:lin ang="10800000" scaled="1"/>
              <a:tileRect/>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Footer Placeholder 15"/>
          <p:cNvSpPr>
            <a:spLocks noGrp="1"/>
          </p:cNvSpPr>
          <p:nvPr>
            <p:ph type="ftr" sz="quarter" idx="3"/>
          </p:nvPr>
        </p:nvSpPr>
        <p:spPr>
          <a:xfrm>
            <a:off x="4165600" y="6553200"/>
            <a:ext cx="3860800" cy="304800"/>
          </a:xfrm>
          <a:prstGeom prst="rect">
            <a:avLst/>
          </a:prstGeom>
        </p:spPr>
        <p:txBody>
          <a:bodyPr/>
          <a:lstStyle>
            <a:lvl1pPr>
              <a:defRPr sz="1600" b="1">
                <a:solidFill>
                  <a:schemeClr val="tx1"/>
                </a:solidFill>
              </a:defRPr>
            </a:lvl1pPr>
          </a:lstStyle>
          <a:p>
            <a:endParaRPr lang="en-US"/>
          </a:p>
        </p:txBody>
      </p:sp>
      <p:sp>
        <p:nvSpPr>
          <p:cNvPr id="7" name="Text Placeholder 2"/>
          <p:cNvSpPr>
            <a:spLocks noGrp="1"/>
          </p:cNvSpPr>
          <p:nvPr>
            <p:ph type="body" idx="13"/>
          </p:nvPr>
        </p:nvSpPr>
        <p:spPr>
          <a:xfrm>
            <a:off x="920279" y="3510531"/>
            <a:ext cx="10310283" cy="599509"/>
          </a:xfrm>
        </p:spPr>
        <p:txBody>
          <a:bodyPr anchor="b">
            <a:normAutofit/>
          </a:bodyPr>
          <a:lstStyle>
            <a:lvl1pPr marL="0" indent="0">
              <a:buNone/>
              <a:defRPr sz="3200">
                <a:solidFill>
                  <a:schemeClr val="tx1"/>
                </a:solidFill>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706862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8745"/>
            <a:ext cx="10972800" cy="807204"/>
          </a:xfrm>
        </p:spPr>
        <p:txBody>
          <a:bodyPr/>
          <a:lstStyle/>
          <a:p>
            <a:r>
              <a:rPr lang="en-US"/>
              <a:t>Click to edit Master title style</a:t>
            </a:r>
          </a:p>
        </p:txBody>
      </p:sp>
      <p:sp>
        <p:nvSpPr>
          <p:cNvPr id="3" name="Content Placeholder 2"/>
          <p:cNvSpPr>
            <a:spLocks noGrp="1"/>
          </p:cNvSpPr>
          <p:nvPr>
            <p:ph idx="1"/>
          </p:nvPr>
        </p:nvSpPr>
        <p:spPr>
          <a:xfrm>
            <a:off x="609600" y="1143001"/>
            <a:ext cx="10972800" cy="4983163"/>
          </a:xfrm>
          <a:effectLst>
            <a:outerShdw blurRad="50800" dist="38100" dir="2700000" algn="tl" rotWithShape="0">
              <a:prstClr val="black">
                <a:alpha val="40000"/>
              </a:prstClr>
            </a:outerShdw>
          </a:effectLst>
        </p:spPr>
        <p:txBody>
          <a:bodyPr/>
          <a:lstStyle>
            <a:lvl1pPr>
              <a:buClr>
                <a:srgbClr val="FFFF00"/>
              </a:buClr>
              <a:defRPr/>
            </a:lvl1pPr>
            <a:lvl2pPr>
              <a:buClr>
                <a:srgbClr val="FFFF00"/>
              </a:buClr>
              <a:defRPr/>
            </a:lvl2pPr>
            <a:lvl3pPr>
              <a:buClr>
                <a:srgbClr val="FFFF00"/>
              </a:buClr>
              <a:defRPr/>
            </a:lvl3pPr>
            <a:lvl4pPr>
              <a:buClr>
                <a:srgbClr val="FFFF00"/>
              </a:buClr>
              <a:defRPr/>
            </a:lvl4pPr>
            <a:lvl5pPr>
              <a:buClr>
                <a:srgbClr val="FFFF00"/>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1" y="6591300"/>
            <a:ext cx="12192000" cy="266700"/>
          </a:xfrm>
          <a:prstGeom prst="rect">
            <a:avLst/>
          </a:prstGeom>
          <a:gradFill flip="none" rotWithShape="1">
            <a:gsLst>
              <a:gs pos="0">
                <a:schemeClr val="tx1"/>
              </a:gs>
              <a:gs pos="29000">
                <a:schemeClr val="tx2">
                  <a:lumMod val="75000"/>
                </a:schemeClr>
              </a:gs>
              <a:gs pos="66000">
                <a:schemeClr val="accent6"/>
              </a:gs>
              <a:gs pos="100000">
                <a:srgbClr val="FFC000"/>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2" name="Straight Connector 11"/>
          <p:cNvCxnSpPr/>
          <p:nvPr/>
        </p:nvCxnSpPr>
        <p:spPr>
          <a:xfrm>
            <a:off x="1828800" y="821412"/>
            <a:ext cx="8534400" cy="0"/>
          </a:xfrm>
          <a:prstGeom prst="line">
            <a:avLst/>
          </a:prstGeom>
          <a:ln w="31750" cmpd="sng">
            <a:solidFill>
              <a:srgbClr val="FFFF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5" name="Slide Number Placeholder 14"/>
          <p:cNvSpPr>
            <a:spLocks noGrp="1"/>
          </p:cNvSpPr>
          <p:nvPr>
            <p:ph type="sldNum" sz="quarter" idx="11"/>
          </p:nvPr>
        </p:nvSpPr>
        <p:spPr>
          <a:xfrm>
            <a:off x="9347200" y="6553200"/>
            <a:ext cx="2844800" cy="304800"/>
          </a:xfrm>
          <a:prstGeom prst="rect">
            <a:avLst/>
          </a:prstGeom>
        </p:spPr>
        <p:txBody>
          <a:bodyPr/>
          <a:lstStyle>
            <a:lvl1pPr algn="r">
              <a:defRPr sz="1600" b="1">
                <a:solidFill>
                  <a:schemeClr val="tx1"/>
                </a:solidFill>
              </a:defRPr>
            </a:lvl1pPr>
          </a:lstStyle>
          <a:p>
            <a:fld id="{14830007-486D-4B98-963B-2D3760A90668}" type="slidenum">
              <a:rPr lang="en-US" smtClean="0"/>
              <a:t>‹#›</a:t>
            </a:fld>
            <a:endParaRPr lang="en-US"/>
          </a:p>
        </p:txBody>
      </p:sp>
      <p:sp>
        <p:nvSpPr>
          <p:cNvPr id="10" name="Footer Placeholder 15"/>
          <p:cNvSpPr>
            <a:spLocks noGrp="1"/>
          </p:cNvSpPr>
          <p:nvPr>
            <p:ph type="ftr" sz="quarter" idx="3"/>
          </p:nvPr>
        </p:nvSpPr>
        <p:spPr>
          <a:xfrm>
            <a:off x="4165600" y="6553200"/>
            <a:ext cx="3860800" cy="304800"/>
          </a:xfrm>
          <a:prstGeom prst="rect">
            <a:avLst/>
          </a:prstGeom>
        </p:spPr>
        <p:txBody>
          <a:bodyPr/>
          <a:lstStyle>
            <a:lvl1pPr>
              <a:defRPr sz="1600" b="1">
                <a:solidFill>
                  <a:schemeClr val="tx1"/>
                </a:solidFill>
              </a:defRPr>
            </a:lvl1pPr>
          </a:lstStyle>
          <a:p>
            <a:endParaRPr lang="en-US"/>
          </a:p>
        </p:txBody>
      </p:sp>
    </p:spTree>
    <p:extLst>
      <p:ext uri="{BB962C8B-B14F-4D97-AF65-F5344CB8AC3E}">
        <p14:creationId xmlns:p14="http://schemas.microsoft.com/office/powerpoint/2010/main" val="1496832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740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10972800" cy="7620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990600"/>
            <a:ext cx="5384800" cy="5135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990600"/>
            <a:ext cx="5384800" cy="5135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9347200" y="6553200"/>
            <a:ext cx="2844800" cy="304800"/>
          </a:xfrm>
          <a:prstGeom prst="rect">
            <a:avLst/>
          </a:prstGeom>
        </p:spPr>
        <p:txBody>
          <a:bodyPr/>
          <a:lstStyle>
            <a:lvl1pPr algn="r">
              <a:defRPr/>
            </a:lvl1pPr>
          </a:lstStyle>
          <a:p>
            <a:fld id="{14830007-486D-4B98-963B-2D3760A90668}" type="slidenum">
              <a:rPr lang="en-US" smtClean="0"/>
              <a:t>‹#›</a:t>
            </a:fld>
            <a:endParaRPr lang="en-US"/>
          </a:p>
        </p:txBody>
      </p:sp>
      <p:cxnSp>
        <p:nvCxnSpPr>
          <p:cNvPr id="10" name="Straight Connector 9"/>
          <p:cNvCxnSpPr/>
          <p:nvPr/>
        </p:nvCxnSpPr>
        <p:spPr>
          <a:xfrm>
            <a:off x="1828800" y="821412"/>
            <a:ext cx="8534400" cy="0"/>
          </a:xfrm>
          <a:prstGeom prst="line">
            <a:avLst/>
          </a:prstGeom>
          <a:ln w="31750" cmpd="sng">
            <a:solidFill>
              <a:srgbClr val="FFFF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Footer Placeholder 15"/>
          <p:cNvSpPr>
            <a:spLocks noGrp="1"/>
          </p:cNvSpPr>
          <p:nvPr>
            <p:ph type="ftr" sz="quarter" idx="3"/>
          </p:nvPr>
        </p:nvSpPr>
        <p:spPr>
          <a:xfrm>
            <a:off x="4165600" y="6553200"/>
            <a:ext cx="3860800" cy="304800"/>
          </a:xfrm>
          <a:prstGeom prst="rect">
            <a:avLst/>
          </a:prstGeom>
        </p:spPr>
        <p:txBody>
          <a:bodyPr/>
          <a:lstStyle>
            <a:lvl1pPr>
              <a:defRPr sz="1600" b="1">
                <a:solidFill>
                  <a:schemeClr val="tx1"/>
                </a:solidFill>
              </a:defRPr>
            </a:lvl1pPr>
          </a:lstStyle>
          <a:p>
            <a:endParaRPr lang="en-US"/>
          </a:p>
        </p:txBody>
      </p:sp>
    </p:spTree>
    <p:extLst>
      <p:ext uri="{BB962C8B-B14F-4D97-AF65-F5344CB8AC3E}">
        <p14:creationId xmlns:p14="http://schemas.microsoft.com/office/powerpoint/2010/main" val="159946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10972800" cy="7620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914400"/>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1600201"/>
            <a:ext cx="5386917" cy="4525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914400"/>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1600201"/>
            <a:ext cx="5389033" cy="4525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a:xfrm>
            <a:off x="9347200" y="6553200"/>
            <a:ext cx="2844800" cy="304800"/>
          </a:xfrm>
          <a:prstGeom prst="rect">
            <a:avLst/>
          </a:prstGeom>
        </p:spPr>
        <p:txBody>
          <a:bodyPr/>
          <a:lstStyle>
            <a:lvl1pPr algn="r">
              <a:defRPr/>
            </a:lvl1pPr>
          </a:lstStyle>
          <a:p>
            <a:fld id="{14830007-486D-4B98-963B-2D3760A90668}" type="slidenum">
              <a:rPr lang="en-US" smtClean="0"/>
              <a:t>‹#›</a:t>
            </a:fld>
            <a:endParaRPr lang="en-US"/>
          </a:p>
        </p:txBody>
      </p:sp>
      <p:cxnSp>
        <p:nvCxnSpPr>
          <p:cNvPr id="12" name="Straight Connector 11"/>
          <p:cNvCxnSpPr/>
          <p:nvPr/>
        </p:nvCxnSpPr>
        <p:spPr>
          <a:xfrm>
            <a:off x="1828800" y="821412"/>
            <a:ext cx="8534400" cy="0"/>
          </a:xfrm>
          <a:prstGeom prst="line">
            <a:avLst/>
          </a:prstGeom>
          <a:ln w="31750" cmpd="sng">
            <a:solidFill>
              <a:srgbClr val="FFFF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a:off x="3535680" y="3513465"/>
            <a:ext cx="5120640" cy="0"/>
          </a:xfrm>
          <a:prstGeom prst="line">
            <a:avLst/>
          </a:prstGeom>
          <a:ln w="31750" cmpd="sng">
            <a:solidFill>
              <a:srgbClr val="FFFF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Footer Placeholder 15"/>
          <p:cNvSpPr>
            <a:spLocks noGrp="1"/>
          </p:cNvSpPr>
          <p:nvPr>
            <p:ph type="ftr" sz="quarter" idx="13"/>
          </p:nvPr>
        </p:nvSpPr>
        <p:spPr>
          <a:xfrm>
            <a:off x="4165600" y="6553200"/>
            <a:ext cx="3860800" cy="304800"/>
          </a:xfrm>
          <a:prstGeom prst="rect">
            <a:avLst/>
          </a:prstGeom>
        </p:spPr>
        <p:txBody>
          <a:bodyPr/>
          <a:lstStyle>
            <a:lvl1pPr>
              <a:defRPr sz="1600" b="1">
                <a:solidFill>
                  <a:schemeClr val="tx1"/>
                </a:solidFill>
              </a:defRPr>
            </a:lvl1pPr>
          </a:lstStyle>
          <a:p>
            <a:endParaRPr lang="en-US"/>
          </a:p>
        </p:txBody>
      </p:sp>
    </p:spTree>
    <p:extLst>
      <p:ext uri="{BB962C8B-B14F-4D97-AF65-F5344CB8AC3E}">
        <p14:creationId xmlns:p14="http://schemas.microsoft.com/office/powerpoint/2010/main" val="2777287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10972800" cy="762000"/>
          </a:xfrm>
        </p:spPr>
        <p:txBody>
          <a:bodyPr/>
          <a:lstStyle/>
          <a:p>
            <a:r>
              <a:rPr lang="en-US"/>
              <a:t>Click to edit Master title style</a:t>
            </a:r>
            <a:endParaRPr lang="en-US" dirty="0"/>
          </a:p>
        </p:txBody>
      </p:sp>
      <p:sp>
        <p:nvSpPr>
          <p:cNvPr id="4" name="Footer Placeholder 3"/>
          <p:cNvSpPr>
            <a:spLocks noGrp="1"/>
          </p:cNvSpPr>
          <p:nvPr>
            <p:ph type="ftr" sz="quarter" idx="11"/>
          </p:nvPr>
        </p:nvSpPr>
        <p:spPr>
          <a:xfrm>
            <a:off x="4165600" y="6553200"/>
            <a:ext cx="3860800" cy="304800"/>
          </a:xfrm>
          <a:prstGeom prst="rect">
            <a:avLst/>
          </a:prstGeom>
        </p:spPr>
        <p:txBody>
          <a:bodyPr/>
          <a:lstStyle>
            <a:lvl1pPr algn="ctr">
              <a:defRPr/>
            </a:lvl1pPr>
          </a:lstStyle>
          <a:p>
            <a:endParaRPr lang="en-US"/>
          </a:p>
        </p:txBody>
      </p:sp>
      <p:sp>
        <p:nvSpPr>
          <p:cNvPr id="5" name="Slide Number Placeholder 4"/>
          <p:cNvSpPr>
            <a:spLocks noGrp="1"/>
          </p:cNvSpPr>
          <p:nvPr>
            <p:ph type="sldNum" sz="quarter" idx="12"/>
          </p:nvPr>
        </p:nvSpPr>
        <p:spPr>
          <a:xfrm>
            <a:off x="9347200" y="6553200"/>
            <a:ext cx="2844800" cy="304800"/>
          </a:xfrm>
          <a:prstGeom prst="rect">
            <a:avLst/>
          </a:prstGeom>
        </p:spPr>
        <p:txBody>
          <a:bodyPr/>
          <a:lstStyle>
            <a:lvl1pPr algn="r">
              <a:defRPr/>
            </a:lvl1pPr>
          </a:lstStyle>
          <a:p>
            <a:fld id="{14830007-486D-4B98-963B-2D3760A90668}" type="slidenum">
              <a:rPr lang="en-US" smtClean="0"/>
              <a:t>‹#›</a:t>
            </a:fld>
            <a:endParaRPr lang="en-US"/>
          </a:p>
        </p:txBody>
      </p:sp>
      <p:cxnSp>
        <p:nvCxnSpPr>
          <p:cNvPr id="6" name="Straight Connector 5"/>
          <p:cNvCxnSpPr/>
          <p:nvPr/>
        </p:nvCxnSpPr>
        <p:spPr>
          <a:xfrm>
            <a:off x="1828800" y="821412"/>
            <a:ext cx="8534400" cy="0"/>
          </a:xfrm>
          <a:prstGeom prst="line">
            <a:avLst/>
          </a:prstGeom>
          <a:ln w="31750" cmpd="sng">
            <a:solidFill>
              <a:srgbClr val="FFFF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0829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347200" y="6553200"/>
            <a:ext cx="2844800" cy="304800"/>
          </a:xfrm>
          <a:prstGeom prst="rect">
            <a:avLst/>
          </a:prstGeom>
        </p:spPr>
        <p:txBody>
          <a:bodyPr/>
          <a:lstStyle>
            <a:lvl1pPr algn="r">
              <a:defRPr/>
            </a:lvl1pPr>
          </a:lstStyle>
          <a:p>
            <a:fld id="{14830007-486D-4B98-963B-2D3760A90668}" type="slidenum">
              <a:rPr lang="en-US" smtClean="0"/>
              <a:t>‹#›</a:t>
            </a:fld>
            <a:endParaRPr lang="en-US"/>
          </a:p>
        </p:txBody>
      </p:sp>
      <p:sp>
        <p:nvSpPr>
          <p:cNvPr id="5" name="Footer Placeholder 15"/>
          <p:cNvSpPr>
            <a:spLocks noGrp="1"/>
          </p:cNvSpPr>
          <p:nvPr>
            <p:ph type="ftr" sz="quarter" idx="3"/>
          </p:nvPr>
        </p:nvSpPr>
        <p:spPr>
          <a:xfrm>
            <a:off x="4165600" y="6553200"/>
            <a:ext cx="3860800" cy="304800"/>
          </a:xfrm>
          <a:prstGeom prst="rect">
            <a:avLst/>
          </a:prstGeom>
        </p:spPr>
        <p:txBody>
          <a:bodyPr/>
          <a:lstStyle>
            <a:lvl1pPr>
              <a:defRPr sz="1600" b="1">
                <a:solidFill>
                  <a:schemeClr val="tx1"/>
                </a:solidFill>
              </a:defRPr>
            </a:lvl1pPr>
          </a:lstStyle>
          <a:p>
            <a:endParaRPr lang="en-US"/>
          </a:p>
        </p:txBody>
      </p:sp>
    </p:spTree>
    <p:extLst>
      <p:ext uri="{BB962C8B-B14F-4D97-AF65-F5344CB8AC3E}">
        <p14:creationId xmlns:p14="http://schemas.microsoft.com/office/powerpoint/2010/main" val="811489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a:xfrm>
            <a:off x="4165600" y="6553200"/>
            <a:ext cx="3860800" cy="304800"/>
          </a:xfrm>
          <a:prstGeom prst="rect">
            <a:avLst/>
          </a:prstGeom>
        </p:spPr>
        <p:txBody>
          <a:bodyPr/>
          <a:lstStyle>
            <a:lvl1pPr algn="ctr">
              <a:defRPr/>
            </a:lvl1pPr>
          </a:lstStyle>
          <a:p>
            <a:endParaRPr lang="en-US"/>
          </a:p>
        </p:txBody>
      </p:sp>
      <p:sp>
        <p:nvSpPr>
          <p:cNvPr id="7" name="Slide Number Placeholder 6"/>
          <p:cNvSpPr>
            <a:spLocks noGrp="1"/>
          </p:cNvSpPr>
          <p:nvPr>
            <p:ph type="sldNum" sz="quarter" idx="12"/>
          </p:nvPr>
        </p:nvSpPr>
        <p:spPr>
          <a:xfrm>
            <a:off x="9347200" y="6553200"/>
            <a:ext cx="2844800" cy="304800"/>
          </a:xfrm>
          <a:prstGeom prst="rect">
            <a:avLst/>
          </a:prstGeom>
        </p:spPr>
        <p:txBody>
          <a:bodyPr/>
          <a:lstStyle>
            <a:lvl1pPr algn="r">
              <a:defRPr/>
            </a:lvl1pPr>
          </a:lstStyle>
          <a:p>
            <a:fld id="{14830007-486D-4B98-963B-2D3760A90668}" type="slidenum">
              <a:rPr lang="en-US" smtClean="0"/>
              <a:t>‹#›</a:t>
            </a:fld>
            <a:endParaRPr lang="en-US"/>
          </a:p>
        </p:txBody>
      </p:sp>
    </p:spTree>
    <p:extLst>
      <p:ext uri="{BB962C8B-B14F-4D97-AF65-F5344CB8AC3E}">
        <p14:creationId xmlns:p14="http://schemas.microsoft.com/office/powerpoint/2010/main" val="2951784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4.xml"/><Relationship Id="rId7" Type="http://schemas.openxmlformats.org/officeDocument/2006/relationships/image" Target="../media/image4.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1" y="6591300"/>
            <a:ext cx="12192000" cy="266700"/>
          </a:xfrm>
          <a:prstGeom prst="rect">
            <a:avLst/>
          </a:prstGeom>
          <a:gradFill flip="none" rotWithShape="1">
            <a:gsLst>
              <a:gs pos="3540">
                <a:schemeClr val="tx1"/>
              </a:gs>
              <a:gs pos="87000">
                <a:schemeClr val="accent6"/>
              </a:gs>
              <a:gs pos="49000">
                <a:srgbClr val="FFC000"/>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609600" y="76200"/>
            <a:ext cx="10972800" cy="762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914401"/>
            <a:ext cx="10972800" cy="52117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14"/>
          <p:cNvSpPr>
            <a:spLocks noGrp="1"/>
          </p:cNvSpPr>
          <p:nvPr>
            <p:ph type="sldNum" sz="quarter" idx="4"/>
          </p:nvPr>
        </p:nvSpPr>
        <p:spPr>
          <a:xfrm>
            <a:off x="9347200" y="6553200"/>
            <a:ext cx="2844800" cy="304800"/>
          </a:xfrm>
          <a:prstGeom prst="rect">
            <a:avLst/>
          </a:prstGeom>
        </p:spPr>
        <p:txBody>
          <a:bodyPr/>
          <a:lstStyle>
            <a:lvl1pPr>
              <a:defRPr sz="1600" b="1">
                <a:solidFill>
                  <a:schemeClr val="tx1"/>
                </a:solidFill>
              </a:defRPr>
            </a:lvl1pPr>
          </a:lstStyle>
          <a:p>
            <a:fld id="{14830007-486D-4B98-963B-2D3760A90668}" type="slidenum">
              <a:rPr lang="en-US" smtClean="0"/>
              <a:t>‹#›</a:t>
            </a:fld>
            <a:endParaRPr lang="en-US"/>
          </a:p>
        </p:txBody>
      </p:sp>
      <p:sp>
        <p:nvSpPr>
          <p:cNvPr id="12" name="Footer Placeholder 15"/>
          <p:cNvSpPr>
            <a:spLocks noGrp="1"/>
          </p:cNvSpPr>
          <p:nvPr>
            <p:ph type="ftr" sz="quarter" idx="3"/>
          </p:nvPr>
        </p:nvSpPr>
        <p:spPr>
          <a:xfrm>
            <a:off x="4165600" y="6591300"/>
            <a:ext cx="3860800" cy="304800"/>
          </a:xfrm>
          <a:prstGeom prst="rect">
            <a:avLst/>
          </a:prstGeom>
        </p:spPr>
        <p:txBody>
          <a:bodyPr/>
          <a:lstStyle>
            <a:lvl1pPr>
              <a:defRPr sz="1600" b="1">
                <a:solidFill>
                  <a:schemeClr val="tx1"/>
                </a:solidFill>
              </a:defRPr>
            </a:lvl1pPr>
          </a:lstStyle>
          <a:p>
            <a:endParaRPr lang="en-US"/>
          </a:p>
        </p:txBody>
      </p:sp>
      <p:pic>
        <p:nvPicPr>
          <p:cNvPr id="9" name="Picture 8"/>
          <p:cNvPicPr>
            <a:picLocks noChangeAspect="1"/>
          </p:cNvPicPr>
          <p:nvPr/>
        </p:nvPicPr>
        <p:blipFill rotWithShape="1">
          <a:blip r:embed="rId13">
            <a:extLst>
              <a:ext uri="{28A0092B-C50C-407E-A947-70E740481C1C}">
                <a14:useLocalDpi xmlns:a14="http://schemas.microsoft.com/office/drawing/2010/main" val="0"/>
              </a:ext>
            </a:extLst>
          </a:blip>
          <a:srcRect l="69406"/>
          <a:stretch/>
        </p:blipFill>
        <p:spPr>
          <a:xfrm>
            <a:off x="28576" y="9525"/>
            <a:ext cx="954676" cy="978038"/>
          </a:xfrm>
          <a:prstGeom prst="rect">
            <a:avLst/>
          </a:prstGeom>
        </p:spPr>
      </p:pic>
      <p:pic>
        <p:nvPicPr>
          <p:cNvPr id="5" name="Picture 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1208748" y="76200"/>
            <a:ext cx="954676" cy="954676"/>
          </a:xfrm>
          <a:prstGeom prst="rect">
            <a:avLst/>
          </a:prstGeom>
        </p:spPr>
      </p:pic>
    </p:spTree>
    <p:extLst>
      <p:ext uri="{BB962C8B-B14F-4D97-AF65-F5344CB8AC3E}">
        <p14:creationId xmlns:p14="http://schemas.microsoft.com/office/powerpoint/2010/main" val="288540721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00"/>
          </a:solidFill>
          <a:latin typeface="+mj-lt"/>
          <a:ea typeface="+mj-ea"/>
          <a:cs typeface="+mj-cs"/>
        </a:defRPr>
      </a:lvl1pPr>
    </p:titleStyle>
    <p:bodyStyle>
      <a:lvl1pPr marL="342900" indent="-342900" algn="l" defTabSz="914400" rtl="0" eaLnBrk="1" latinLnBrk="0" hangingPunct="1">
        <a:spcBef>
          <a:spcPct val="20000"/>
        </a:spcBef>
        <a:buClr>
          <a:srgbClr val="FFFF00"/>
        </a:buClr>
        <a:buFont typeface="Arial" panose="020B0604020202020204" pitchFamily="34" charset="0"/>
        <a:buChar char="•"/>
        <a:defRPr sz="3200" kern="1200">
          <a:solidFill>
            <a:schemeClr val="tx1"/>
          </a:solidFill>
          <a:effectLst/>
          <a:latin typeface="+mn-lt"/>
          <a:ea typeface="+mn-ea"/>
          <a:cs typeface="+mn-cs"/>
        </a:defRPr>
      </a:lvl1pPr>
      <a:lvl2pPr marL="742950" indent="-285750" algn="l" defTabSz="914400" rtl="0" eaLnBrk="1" latinLnBrk="0" hangingPunct="1">
        <a:spcBef>
          <a:spcPct val="20000"/>
        </a:spcBef>
        <a:buClr>
          <a:srgbClr val="FFFF00"/>
        </a:buClr>
        <a:buFont typeface="Arial" panose="020B0604020202020204" pitchFamily="34" charset="0"/>
        <a:buChar char="–"/>
        <a:defRPr sz="2800" kern="1200">
          <a:solidFill>
            <a:schemeClr val="tx1"/>
          </a:solidFill>
          <a:effectLst/>
          <a:latin typeface="+mn-lt"/>
          <a:ea typeface="+mn-ea"/>
          <a:cs typeface="+mn-cs"/>
        </a:defRPr>
      </a:lvl2pPr>
      <a:lvl3pPr marL="1143000" indent="-228600" algn="l" defTabSz="914400" rtl="0" eaLnBrk="1" latinLnBrk="0" hangingPunct="1">
        <a:spcBef>
          <a:spcPct val="20000"/>
        </a:spcBef>
        <a:buClr>
          <a:srgbClr val="FFFF00"/>
        </a:buClr>
        <a:buFont typeface="Arial" panose="020B0604020202020204" pitchFamily="34" charset="0"/>
        <a:buChar char="•"/>
        <a:defRPr sz="2400" kern="1200">
          <a:solidFill>
            <a:schemeClr val="tx1"/>
          </a:solidFill>
          <a:effectLst/>
          <a:latin typeface="+mn-lt"/>
          <a:ea typeface="+mn-ea"/>
          <a:cs typeface="+mn-cs"/>
        </a:defRPr>
      </a:lvl3pPr>
      <a:lvl4pPr marL="1600200" indent="-228600" algn="l" defTabSz="914400" rtl="0" eaLnBrk="1" latinLnBrk="0" hangingPunct="1">
        <a:spcBef>
          <a:spcPct val="20000"/>
        </a:spcBef>
        <a:buClr>
          <a:srgbClr val="FFFF00"/>
        </a:buClr>
        <a:buFont typeface="Arial" panose="020B0604020202020204" pitchFamily="34" charset="0"/>
        <a:buChar char="–"/>
        <a:defRPr sz="2000" kern="1200">
          <a:solidFill>
            <a:schemeClr val="tx1"/>
          </a:solidFill>
          <a:effectLst/>
          <a:latin typeface="+mn-lt"/>
          <a:ea typeface="+mn-ea"/>
          <a:cs typeface="+mn-cs"/>
        </a:defRPr>
      </a:lvl4pPr>
      <a:lvl5pPr marL="2057400" indent="-228600" algn="l" defTabSz="914400" rtl="0" eaLnBrk="1" latinLnBrk="0" hangingPunct="1">
        <a:spcBef>
          <a:spcPct val="20000"/>
        </a:spcBef>
        <a:buClr>
          <a:srgbClr val="FFFF00"/>
        </a:buClr>
        <a:buFont typeface="Arial" panose="020B0604020202020204" pitchFamily="34" charset="0"/>
        <a:buChar char="»"/>
        <a:defRPr sz="2000" kern="1200">
          <a:solidFill>
            <a:schemeClr val="tx1"/>
          </a:solidFill>
          <a:effectLst/>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title"/>
          </p:nvPr>
        </p:nvSpPr>
        <p:spPr bwMode="gray">
          <a:xfrm>
            <a:off x="1206500" y="228600"/>
            <a:ext cx="9779000" cy="492125"/>
          </a:xfrm>
          <a:prstGeom prst="rect">
            <a:avLst/>
          </a:prstGeom>
          <a:noFill/>
          <a:ln w="9525">
            <a:noFill/>
            <a:miter lim="800000"/>
            <a:headEnd/>
            <a:tailEnd/>
          </a:ln>
        </p:spPr>
        <p:txBody>
          <a:bodyPr vert="horz" wrap="square" lIns="91440" tIns="0" rIns="91440" bIns="0" numCol="1" anchor="ctr" anchorCtr="0" compatLnSpc="1">
            <a:prstTxWarp prst="textNoShape">
              <a:avLst/>
            </a:prstTxWarp>
            <a:spAutoFit/>
          </a:bodyPr>
          <a:lstStyle/>
          <a:p>
            <a:pPr lvl="0"/>
            <a:endParaRPr lang="en-US"/>
          </a:p>
        </p:txBody>
      </p:sp>
      <p:sp>
        <p:nvSpPr>
          <p:cNvPr id="1308677" name="Text Box 5"/>
          <p:cNvSpPr txBox="1">
            <a:spLocks noChangeArrowheads="1"/>
          </p:cNvSpPr>
          <p:nvPr/>
        </p:nvSpPr>
        <p:spPr bwMode="gray">
          <a:xfrm>
            <a:off x="775709" y="6581775"/>
            <a:ext cx="2603597" cy="261610"/>
          </a:xfrm>
          <a:prstGeom prst="rect">
            <a:avLst/>
          </a:prstGeom>
          <a:noFill/>
          <a:ln w="9525">
            <a:noFill/>
            <a:miter lim="800000"/>
            <a:headEnd/>
            <a:tailEnd/>
          </a:ln>
          <a:effectLst/>
        </p:spPr>
        <p:txBody>
          <a:bodyPr wrap="none">
            <a:spAutoFit/>
          </a:bodyPr>
          <a:lstStyle/>
          <a:p>
            <a:pPr algn="ctr">
              <a:defRPr/>
            </a:pPr>
            <a:r>
              <a:rPr lang="en-US" sz="1100" b="1" i="1" dirty="0">
                <a:latin typeface="Arial" pitchFamily="34" charset="0"/>
                <a:cs typeface="Arial" pitchFamily="34" charset="0"/>
              </a:rPr>
              <a:t>SOLDIER</a:t>
            </a:r>
            <a:r>
              <a:rPr lang="en-US" sz="1100" b="1" i="1" baseline="0" dirty="0">
                <a:latin typeface="Arial" pitchFamily="34" charset="0"/>
                <a:cs typeface="Arial" pitchFamily="34" charset="0"/>
              </a:rPr>
              <a:t> FIRST</a:t>
            </a:r>
            <a:r>
              <a:rPr lang="en-US" sz="1100" b="1" i="1" dirty="0">
                <a:latin typeface="Arial" pitchFamily="34" charset="0"/>
                <a:cs typeface="Arial" pitchFamily="34" charset="0"/>
              </a:rPr>
              <a:t>, LAWYER</a:t>
            </a:r>
            <a:r>
              <a:rPr lang="en-US" sz="1100" b="1" i="1" baseline="0" dirty="0">
                <a:latin typeface="Arial" pitchFamily="34" charset="0"/>
                <a:cs typeface="Arial" pitchFamily="34" charset="0"/>
              </a:rPr>
              <a:t> ALWAYS</a:t>
            </a:r>
            <a:endParaRPr lang="en-US" sz="1100" i="1" dirty="0">
              <a:latin typeface="Arial" pitchFamily="34" charset="0"/>
              <a:cs typeface="Arial" pitchFamily="34" charset="0"/>
            </a:endParaRPr>
          </a:p>
        </p:txBody>
      </p:sp>
      <p:cxnSp>
        <p:nvCxnSpPr>
          <p:cNvPr id="1030" name="Straight Connector 11"/>
          <p:cNvCxnSpPr>
            <a:cxnSpLocks noChangeShapeType="1"/>
          </p:cNvCxnSpPr>
          <p:nvPr userDrawn="1"/>
        </p:nvCxnSpPr>
        <p:spPr bwMode="auto">
          <a:xfrm>
            <a:off x="1219200" y="838200"/>
            <a:ext cx="9753600" cy="0"/>
          </a:xfrm>
          <a:prstGeom prst="line">
            <a:avLst/>
          </a:prstGeom>
          <a:noFill/>
          <a:ln w="25400" algn="ctr">
            <a:solidFill>
              <a:schemeClr val="tx1"/>
            </a:solidFill>
            <a:round/>
            <a:headEnd/>
            <a:tailEnd/>
          </a:ln>
        </p:spPr>
      </p:cxnSp>
      <p:cxnSp>
        <p:nvCxnSpPr>
          <p:cNvPr id="1031" name="Straight Connector 15"/>
          <p:cNvCxnSpPr>
            <a:cxnSpLocks noChangeShapeType="1"/>
          </p:cNvCxnSpPr>
          <p:nvPr userDrawn="1"/>
        </p:nvCxnSpPr>
        <p:spPr bwMode="auto">
          <a:xfrm>
            <a:off x="1219200" y="914400"/>
            <a:ext cx="9753600" cy="0"/>
          </a:xfrm>
          <a:prstGeom prst="line">
            <a:avLst/>
          </a:prstGeom>
          <a:noFill/>
          <a:ln w="25400" algn="ctr">
            <a:solidFill>
              <a:srgbClr val="FFC000"/>
            </a:solidFill>
            <a:round/>
            <a:headEnd/>
            <a:tailEnd/>
          </a:ln>
        </p:spPr>
      </p:cxnSp>
      <p:sp>
        <p:nvSpPr>
          <p:cNvPr id="17" name="TextBox 16"/>
          <p:cNvSpPr txBox="1"/>
          <p:nvPr userDrawn="1"/>
        </p:nvSpPr>
        <p:spPr>
          <a:xfrm>
            <a:off x="5435402" y="1"/>
            <a:ext cx="1321196" cy="276999"/>
          </a:xfrm>
          <a:prstGeom prst="rect">
            <a:avLst/>
          </a:prstGeom>
          <a:noFill/>
        </p:spPr>
        <p:txBody>
          <a:bodyPr wrap="none">
            <a:spAutoFit/>
          </a:bodyPr>
          <a:lstStyle/>
          <a:p>
            <a:pPr algn="ctr" eaLnBrk="0" hangingPunct="0">
              <a:defRPr/>
            </a:pPr>
            <a:r>
              <a:rPr lang="en-US" sz="1200" b="1" dirty="0">
                <a:solidFill>
                  <a:srgbClr val="009900"/>
                </a:solidFill>
                <a:latin typeface="+mn-lt"/>
                <a:cs typeface="+mn-cs"/>
              </a:rPr>
              <a:t>UNCLASSIFIED</a:t>
            </a:r>
          </a:p>
        </p:txBody>
      </p:sp>
      <p:sp>
        <p:nvSpPr>
          <p:cNvPr id="18" name="TextBox 17"/>
          <p:cNvSpPr txBox="1"/>
          <p:nvPr userDrawn="1"/>
        </p:nvSpPr>
        <p:spPr>
          <a:xfrm>
            <a:off x="5435402" y="6581776"/>
            <a:ext cx="1321196" cy="276999"/>
          </a:xfrm>
          <a:prstGeom prst="rect">
            <a:avLst/>
          </a:prstGeom>
          <a:noFill/>
        </p:spPr>
        <p:txBody>
          <a:bodyPr wrap="none">
            <a:spAutoFit/>
          </a:bodyPr>
          <a:lstStyle/>
          <a:p>
            <a:pPr algn="ctr" eaLnBrk="0" hangingPunct="0">
              <a:defRPr/>
            </a:pPr>
            <a:r>
              <a:rPr lang="en-US" sz="1200" b="1" dirty="0">
                <a:solidFill>
                  <a:srgbClr val="009900"/>
                </a:solidFill>
                <a:latin typeface="+mn-lt"/>
                <a:cs typeface="+mn-cs"/>
              </a:rPr>
              <a:t>UNCLASSIFIED</a:t>
            </a:r>
          </a:p>
        </p:txBody>
      </p:sp>
      <p:cxnSp>
        <p:nvCxnSpPr>
          <p:cNvPr id="1034" name="Straight Connector 18"/>
          <p:cNvCxnSpPr>
            <a:cxnSpLocks noChangeShapeType="1"/>
          </p:cNvCxnSpPr>
          <p:nvPr userDrawn="1"/>
        </p:nvCxnSpPr>
        <p:spPr bwMode="auto">
          <a:xfrm>
            <a:off x="1219200" y="6553200"/>
            <a:ext cx="10160000" cy="0"/>
          </a:xfrm>
          <a:prstGeom prst="line">
            <a:avLst/>
          </a:prstGeom>
          <a:noFill/>
          <a:ln w="25400" algn="ctr">
            <a:solidFill>
              <a:schemeClr val="tx1"/>
            </a:solidFill>
            <a:round/>
            <a:headEnd/>
            <a:tailEnd/>
          </a:ln>
        </p:spPr>
      </p:cxnSp>
      <p:cxnSp>
        <p:nvCxnSpPr>
          <p:cNvPr id="1035" name="Straight Connector 19"/>
          <p:cNvCxnSpPr>
            <a:cxnSpLocks noChangeShapeType="1"/>
          </p:cNvCxnSpPr>
          <p:nvPr userDrawn="1"/>
        </p:nvCxnSpPr>
        <p:spPr bwMode="auto">
          <a:xfrm>
            <a:off x="1219200" y="6477000"/>
            <a:ext cx="10160000" cy="0"/>
          </a:xfrm>
          <a:prstGeom prst="line">
            <a:avLst/>
          </a:prstGeom>
          <a:noFill/>
          <a:ln w="25400" algn="ctr">
            <a:solidFill>
              <a:srgbClr val="FFC000"/>
            </a:solidFill>
            <a:round/>
            <a:headEnd/>
            <a:tailEnd/>
          </a:ln>
        </p:spPr>
      </p:cxnSp>
      <p:sp>
        <p:nvSpPr>
          <p:cNvPr id="12" name="Footer Placeholder 11"/>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smtClean="0">
                <a:solidFill>
                  <a:schemeClr val="tx1">
                    <a:tint val="75000"/>
                  </a:schemeClr>
                </a:solidFill>
              </a:defRPr>
            </a:lvl1pPr>
          </a:lstStyle>
          <a:p>
            <a:pPr>
              <a:defRPr/>
            </a:pPr>
            <a:endParaRPr lang="en-US" dirty="0"/>
          </a:p>
        </p:txBody>
      </p:sp>
      <p:pic>
        <p:nvPicPr>
          <p:cNvPr id="2" name="Picture 1" descr="Logo&#10;&#10;Description automatically generated">
            <a:extLst>
              <a:ext uri="{FF2B5EF4-FFF2-40B4-BE49-F238E27FC236}">
                <a16:creationId xmlns:a16="http://schemas.microsoft.com/office/drawing/2014/main" id="{DA48FBC4-42AA-8EF6-35C0-73ECB13E7FD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106079" y="58143"/>
            <a:ext cx="1016000" cy="762000"/>
          </a:xfrm>
          <a:prstGeom prst="rect">
            <a:avLst/>
          </a:prstGeom>
        </p:spPr>
      </p:pic>
      <p:pic>
        <p:nvPicPr>
          <p:cNvPr id="3" name="Picture 2" descr="TJAGLCS Crest">
            <a:extLst>
              <a:ext uri="{FF2B5EF4-FFF2-40B4-BE49-F238E27FC236}">
                <a16:creationId xmlns:a16="http://schemas.microsoft.com/office/drawing/2014/main" id="{44A9DF8F-D26D-3C64-6557-03ABC0EF83A7}"/>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41736" y="43065"/>
            <a:ext cx="1142731" cy="857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255520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p:transition/>
  <p:hf hdr="0" ftr="0" dt="0"/>
  <p:txStyles>
    <p:titleStyle>
      <a:lvl1pPr algn="ctr" rtl="0" eaLnBrk="0" fontAlgn="base" hangingPunct="0">
        <a:spcBef>
          <a:spcPct val="0"/>
        </a:spcBef>
        <a:spcAft>
          <a:spcPct val="0"/>
        </a:spcAft>
        <a:defRPr sz="3200" b="1">
          <a:solidFill>
            <a:schemeClr val="tx1"/>
          </a:solidFill>
          <a:latin typeface="+mj-lt"/>
          <a:ea typeface="+mj-ea"/>
          <a:cs typeface="+mj-cs"/>
        </a:defRPr>
      </a:lvl1pPr>
      <a:lvl2pPr algn="ctr" rtl="0" eaLnBrk="0" fontAlgn="base" hangingPunct="0">
        <a:spcBef>
          <a:spcPct val="0"/>
        </a:spcBef>
        <a:spcAft>
          <a:spcPct val="0"/>
        </a:spcAft>
        <a:defRPr sz="3200" b="1">
          <a:solidFill>
            <a:schemeClr val="tx1"/>
          </a:solidFill>
          <a:latin typeface="Arial" charset="0"/>
        </a:defRPr>
      </a:lvl2pPr>
      <a:lvl3pPr algn="ctr" rtl="0" eaLnBrk="0" fontAlgn="base" hangingPunct="0">
        <a:spcBef>
          <a:spcPct val="0"/>
        </a:spcBef>
        <a:spcAft>
          <a:spcPct val="0"/>
        </a:spcAft>
        <a:defRPr sz="3200" b="1">
          <a:solidFill>
            <a:schemeClr val="tx1"/>
          </a:solidFill>
          <a:latin typeface="Arial" charset="0"/>
        </a:defRPr>
      </a:lvl3pPr>
      <a:lvl4pPr algn="ctr" rtl="0" eaLnBrk="0" fontAlgn="base" hangingPunct="0">
        <a:spcBef>
          <a:spcPct val="0"/>
        </a:spcBef>
        <a:spcAft>
          <a:spcPct val="0"/>
        </a:spcAft>
        <a:defRPr sz="3200" b="1">
          <a:solidFill>
            <a:schemeClr val="tx1"/>
          </a:solidFill>
          <a:latin typeface="Arial" charset="0"/>
        </a:defRPr>
      </a:lvl4pPr>
      <a:lvl5pPr algn="ctr" rtl="0" eaLnBrk="0" fontAlgn="base" hangingPunct="0">
        <a:spcBef>
          <a:spcPct val="0"/>
        </a:spcBef>
        <a:spcAft>
          <a:spcPct val="0"/>
        </a:spcAft>
        <a:defRPr sz="3200" b="1">
          <a:solidFill>
            <a:schemeClr val="tx1"/>
          </a:solidFill>
          <a:latin typeface="Arial" charset="0"/>
        </a:defRPr>
      </a:lvl5pPr>
      <a:lvl6pPr marL="457200" algn="r" rtl="0" fontAlgn="base">
        <a:spcBef>
          <a:spcPct val="0"/>
        </a:spcBef>
        <a:spcAft>
          <a:spcPct val="0"/>
        </a:spcAft>
        <a:defRPr sz="3200" b="1">
          <a:solidFill>
            <a:schemeClr val="bg1"/>
          </a:solidFill>
          <a:latin typeface="Arial" charset="0"/>
        </a:defRPr>
      </a:lvl6pPr>
      <a:lvl7pPr marL="914400" algn="r" rtl="0" fontAlgn="base">
        <a:spcBef>
          <a:spcPct val="0"/>
        </a:spcBef>
        <a:spcAft>
          <a:spcPct val="0"/>
        </a:spcAft>
        <a:defRPr sz="3200" b="1">
          <a:solidFill>
            <a:schemeClr val="bg1"/>
          </a:solidFill>
          <a:latin typeface="Arial" charset="0"/>
        </a:defRPr>
      </a:lvl7pPr>
      <a:lvl8pPr marL="1371600" algn="r" rtl="0" fontAlgn="base">
        <a:spcBef>
          <a:spcPct val="0"/>
        </a:spcBef>
        <a:spcAft>
          <a:spcPct val="0"/>
        </a:spcAft>
        <a:defRPr sz="3200" b="1">
          <a:solidFill>
            <a:schemeClr val="bg1"/>
          </a:solidFill>
          <a:latin typeface="Arial" charset="0"/>
        </a:defRPr>
      </a:lvl8pPr>
      <a:lvl9pPr marL="1828800" algn="r" rtl="0" fontAlgn="base">
        <a:spcBef>
          <a:spcPct val="0"/>
        </a:spcBef>
        <a:spcAft>
          <a:spcPct val="0"/>
        </a:spcAft>
        <a:defRPr sz="3200" b="1">
          <a:solidFill>
            <a:schemeClr val="bg1"/>
          </a:solidFill>
          <a:latin typeface="Arial" charset="0"/>
        </a:defRPr>
      </a:lvl9pPr>
    </p:titleStyle>
    <p:bodyStyle>
      <a:lvl1pPr marL="342900" indent="-342900" algn="l" rtl="0" eaLnBrk="0" fontAlgn="base" hangingPunct="0">
        <a:spcBef>
          <a:spcPct val="20000"/>
        </a:spcBef>
        <a:spcAft>
          <a:spcPct val="0"/>
        </a:spcAft>
        <a:buClr>
          <a:schemeClr val="tx1"/>
        </a:buClr>
        <a:buSzPct val="110000"/>
        <a:buFont typeface="Wingdings" pitchFamily="2" charset="2"/>
        <a:buChar char="ü"/>
        <a:defRPr sz="2800" b="1">
          <a:solidFill>
            <a:schemeClr val="tx1"/>
          </a:solidFill>
          <a:latin typeface="+mn-lt"/>
          <a:ea typeface="+mn-ea"/>
          <a:cs typeface="+mn-cs"/>
        </a:defRPr>
      </a:lvl1pPr>
      <a:lvl2pPr marL="742950" indent="-285750" algn="l" rtl="0" eaLnBrk="0" fontAlgn="base" hangingPunct="0">
        <a:spcBef>
          <a:spcPct val="20000"/>
        </a:spcBef>
        <a:spcAft>
          <a:spcPct val="0"/>
        </a:spcAft>
        <a:buClr>
          <a:srgbClr val="663300"/>
        </a:buClr>
        <a:buSzPct val="90000"/>
        <a:buFont typeface="Wingdings" pitchFamily="2" charset="2"/>
        <a:buChar char="è"/>
        <a:defRPr sz="2800" b="1">
          <a:solidFill>
            <a:srgbClr val="663300"/>
          </a:solidFill>
          <a:latin typeface="+mn-lt"/>
        </a:defRPr>
      </a:lvl2pPr>
      <a:lvl3pPr marL="1143000" indent="-228600" algn="l" rtl="0" eaLnBrk="0" fontAlgn="base" hangingPunct="0">
        <a:spcBef>
          <a:spcPct val="20000"/>
        </a:spcBef>
        <a:spcAft>
          <a:spcPct val="0"/>
        </a:spcAft>
        <a:buSzPct val="65000"/>
        <a:buFont typeface="Wingdings" pitchFamily="2" charset="2"/>
        <a:buChar char="u"/>
        <a:defRPr sz="2400" b="1">
          <a:solidFill>
            <a:srgbClr val="006600"/>
          </a:solidFill>
          <a:latin typeface="+mn-lt"/>
        </a:defRPr>
      </a:lvl3pPr>
      <a:lvl4pPr marL="1600200" indent="-228600" algn="l" rtl="0" eaLnBrk="0" fontAlgn="base" hangingPunct="0">
        <a:spcBef>
          <a:spcPct val="20000"/>
        </a:spcBef>
        <a:spcAft>
          <a:spcPct val="0"/>
        </a:spcAft>
        <a:buSzPct val="65000"/>
        <a:buFont typeface="Wingdings" pitchFamily="2" charset="2"/>
        <a:buChar char="u"/>
        <a:defRPr sz="2000" b="1">
          <a:solidFill>
            <a:srgbClr val="006600"/>
          </a:solidFill>
          <a:latin typeface="+mn-lt"/>
        </a:defRPr>
      </a:lvl4pPr>
      <a:lvl5pPr marL="2057400" indent="-228600" algn="l" rtl="0" eaLnBrk="0" fontAlgn="base" hangingPunct="0">
        <a:spcBef>
          <a:spcPct val="20000"/>
        </a:spcBef>
        <a:spcAft>
          <a:spcPct val="0"/>
        </a:spcAft>
        <a:buSzPct val="60000"/>
        <a:buFont typeface="Wingdings" pitchFamily="2" charset="2"/>
        <a:buChar char="£"/>
        <a:defRPr sz="2000" b="1">
          <a:solidFill>
            <a:srgbClr val="006600"/>
          </a:solidFill>
          <a:latin typeface="+mn-lt"/>
        </a:defRPr>
      </a:lvl5pPr>
      <a:lvl6pPr marL="2514600" indent="-228600" algn="l" rtl="0" fontAlgn="base">
        <a:spcBef>
          <a:spcPct val="20000"/>
        </a:spcBef>
        <a:spcAft>
          <a:spcPct val="0"/>
        </a:spcAft>
        <a:buSzPct val="60000"/>
        <a:buFont typeface="Wingdings" pitchFamily="2" charset="2"/>
        <a:buChar char="£"/>
        <a:defRPr sz="2000" b="1">
          <a:solidFill>
            <a:srgbClr val="006600"/>
          </a:solidFill>
          <a:latin typeface="+mn-lt"/>
        </a:defRPr>
      </a:lvl6pPr>
      <a:lvl7pPr marL="2971800" indent="-228600" algn="l" rtl="0" fontAlgn="base">
        <a:spcBef>
          <a:spcPct val="20000"/>
        </a:spcBef>
        <a:spcAft>
          <a:spcPct val="0"/>
        </a:spcAft>
        <a:buSzPct val="60000"/>
        <a:buFont typeface="Wingdings" pitchFamily="2" charset="2"/>
        <a:buChar char="£"/>
        <a:defRPr sz="2000" b="1">
          <a:solidFill>
            <a:srgbClr val="006600"/>
          </a:solidFill>
          <a:latin typeface="+mn-lt"/>
        </a:defRPr>
      </a:lvl7pPr>
      <a:lvl8pPr marL="3429000" indent="-228600" algn="l" rtl="0" fontAlgn="base">
        <a:spcBef>
          <a:spcPct val="20000"/>
        </a:spcBef>
        <a:spcAft>
          <a:spcPct val="0"/>
        </a:spcAft>
        <a:buSzPct val="60000"/>
        <a:buFont typeface="Wingdings" pitchFamily="2" charset="2"/>
        <a:buChar char="£"/>
        <a:defRPr sz="2000" b="1">
          <a:solidFill>
            <a:srgbClr val="006600"/>
          </a:solidFill>
          <a:latin typeface="+mn-lt"/>
        </a:defRPr>
      </a:lvl8pPr>
      <a:lvl9pPr marL="3886200" indent="-228600" algn="l" rtl="0" fontAlgn="base">
        <a:spcBef>
          <a:spcPct val="20000"/>
        </a:spcBef>
        <a:spcAft>
          <a:spcPct val="0"/>
        </a:spcAft>
        <a:buSzPct val="60000"/>
        <a:buFont typeface="Wingdings" pitchFamily="2" charset="2"/>
        <a:buChar char="£"/>
        <a:defRPr sz="2000" b="1">
          <a:solidFill>
            <a:srgbClr val="0066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hyperlink" Target="mailto:TJAGLCS-training@army.mil"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199" y="1450969"/>
            <a:ext cx="9144000" cy="430887"/>
          </a:xfrm>
        </p:spPr>
        <p:txBody>
          <a:bodyPr/>
          <a:lstStyle/>
          <a:p>
            <a:r>
              <a:rPr lang="en-US" sz="2800" dirty="0"/>
              <a:t>TJAGLCS Training Package</a:t>
            </a:r>
            <a:endParaRPr lang="en-US" sz="2200" dirty="0"/>
          </a:p>
        </p:txBody>
      </p:sp>
      <p:sp>
        <p:nvSpPr>
          <p:cNvPr id="3" name="Subtitle 2"/>
          <p:cNvSpPr>
            <a:spLocks noGrp="1"/>
          </p:cNvSpPr>
          <p:nvPr>
            <p:ph type="subTitle" idx="1"/>
          </p:nvPr>
        </p:nvSpPr>
        <p:spPr>
          <a:xfrm>
            <a:off x="2249261" y="4517023"/>
            <a:ext cx="7083879" cy="1752600"/>
          </a:xfrm>
        </p:spPr>
        <p:txBody>
          <a:bodyPr/>
          <a:lstStyle/>
          <a:p>
            <a:pPr>
              <a:tabLst>
                <a:tab pos="4572000" algn="l"/>
              </a:tabLst>
            </a:pPr>
            <a:r>
              <a:rPr lang="en-US" dirty="0"/>
              <a:t>Search Authorizations</a:t>
            </a:r>
          </a:p>
          <a:p>
            <a:pPr>
              <a:tabLst>
                <a:tab pos="4572000" algn="l"/>
              </a:tabLst>
            </a:pPr>
            <a:r>
              <a:rPr lang="en-US" sz="2200" dirty="0"/>
              <a:t>January 2025</a:t>
            </a:r>
          </a:p>
        </p:txBody>
      </p:sp>
      <p:sp>
        <p:nvSpPr>
          <p:cNvPr id="5" name="AutoShape 2" descr="United States Army Judge Advocate General's Corps - Wikipedia">
            <a:extLst>
              <a:ext uri="{FF2B5EF4-FFF2-40B4-BE49-F238E27FC236}">
                <a16:creationId xmlns:a16="http://schemas.microsoft.com/office/drawing/2014/main" id="{5DFA56DA-FA36-3EF7-1620-4DF81811940D}"/>
              </a:ext>
            </a:extLst>
          </p:cNvPr>
          <p:cNvSpPr>
            <a:spLocks noChangeAspect="1" noChangeArrowheads="1"/>
          </p:cNvSpPr>
          <p:nvPr/>
        </p:nvSpPr>
        <p:spPr bwMode="auto">
          <a:xfrm>
            <a:off x="4114800" y="1464677"/>
            <a:ext cx="3352800" cy="3352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mn-ea"/>
              <a:cs typeface="Arial" charset="0"/>
            </a:endParaRPr>
          </a:p>
        </p:txBody>
      </p:sp>
      <p:pic>
        <p:nvPicPr>
          <p:cNvPr id="7" name="Picture 6" descr="Logo&#10;&#10;Description automatically generated">
            <a:extLst>
              <a:ext uri="{FF2B5EF4-FFF2-40B4-BE49-F238E27FC236}">
                <a16:creationId xmlns:a16="http://schemas.microsoft.com/office/drawing/2014/main" id="{3C1597C2-5A93-6AB0-7A3F-68F914800A4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6692" y="0"/>
            <a:ext cx="1145308" cy="1145308"/>
          </a:xfrm>
          <a:prstGeom prst="rect">
            <a:avLst/>
          </a:prstGeom>
        </p:spPr>
      </p:pic>
      <p:pic>
        <p:nvPicPr>
          <p:cNvPr id="4" name="Picture 2" descr="TJAGLCS Crest">
            <a:extLst>
              <a:ext uri="{FF2B5EF4-FFF2-40B4-BE49-F238E27FC236}">
                <a16:creationId xmlns:a16="http://schemas.microsoft.com/office/drawing/2014/main" id="{78F77D0C-2E3E-36F7-6CD8-EE256C27FA3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2150477"/>
            <a:ext cx="198120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277682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AB88A-F855-41C6-A61A-BE9BA0FC0FD5}"/>
              </a:ext>
            </a:extLst>
          </p:cNvPr>
          <p:cNvSpPr>
            <a:spLocks noGrp="1"/>
          </p:cNvSpPr>
          <p:nvPr>
            <p:ph type="title"/>
          </p:nvPr>
        </p:nvSpPr>
        <p:spPr/>
        <p:txBody>
          <a:bodyPr/>
          <a:lstStyle/>
          <a:p>
            <a:r>
              <a:rPr lang="en-US" dirty="0"/>
              <a:t>Four main Fourth Amendment concepts</a:t>
            </a:r>
          </a:p>
        </p:txBody>
      </p:sp>
      <p:graphicFrame>
        <p:nvGraphicFramePr>
          <p:cNvPr id="4" name="Content Placeholder 4">
            <a:extLst>
              <a:ext uri="{FF2B5EF4-FFF2-40B4-BE49-F238E27FC236}">
                <a16:creationId xmlns:a16="http://schemas.microsoft.com/office/drawing/2014/main" id="{A352CAE5-2CA1-4270-93E0-BD0C63394333}"/>
              </a:ext>
            </a:extLst>
          </p:cNvPr>
          <p:cNvGraphicFramePr>
            <a:graphicFrameLocks/>
          </p:cNvGraphicFramePr>
          <p:nvPr>
            <p:extLst>
              <p:ext uri="{D42A27DB-BD31-4B8C-83A1-F6EECF244321}">
                <p14:modId xmlns:p14="http://schemas.microsoft.com/office/powerpoint/2010/main" val="1112883937"/>
              </p:ext>
            </p:extLst>
          </p:nvPr>
        </p:nvGraphicFramePr>
        <p:xfrm>
          <a:off x="2200275" y="1275416"/>
          <a:ext cx="8267700" cy="49444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524523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02D8C-3012-40FA-B6D3-0C7A342FA278}"/>
              </a:ext>
            </a:extLst>
          </p:cNvPr>
          <p:cNvSpPr>
            <a:spLocks noGrp="1"/>
          </p:cNvSpPr>
          <p:nvPr>
            <p:ph type="title"/>
          </p:nvPr>
        </p:nvSpPr>
        <p:spPr/>
        <p:txBody>
          <a:bodyPr/>
          <a:lstStyle/>
          <a:p>
            <a:r>
              <a:rPr lang="en-US" dirty="0"/>
              <a:t>Is there a Reasonable Expectation of Privacy</a:t>
            </a:r>
          </a:p>
        </p:txBody>
      </p:sp>
      <p:graphicFrame>
        <p:nvGraphicFramePr>
          <p:cNvPr id="6" name="Content Placeholder 5">
            <a:extLst>
              <a:ext uri="{FF2B5EF4-FFF2-40B4-BE49-F238E27FC236}">
                <a16:creationId xmlns:a16="http://schemas.microsoft.com/office/drawing/2014/main" id="{C486902F-F91B-4E83-9EE6-755134AB1DC4}"/>
              </a:ext>
            </a:extLst>
          </p:cNvPr>
          <p:cNvGraphicFramePr>
            <a:graphicFrameLocks/>
          </p:cNvGraphicFramePr>
          <p:nvPr>
            <p:extLst>
              <p:ext uri="{D42A27DB-BD31-4B8C-83A1-F6EECF244321}">
                <p14:modId xmlns:p14="http://schemas.microsoft.com/office/powerpoint/2010/main" val="2764641234"/>
              </p:ext>
            </p:extLst>
          </p:nvPr>
        </p:nvGraphicFramePr>
        <p:xfrm>
          <a:off x="2743200" y="1752600"/>
          <a:ext cx="68580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650F6908-7566-46CE-B783-FC1E51F08683}"/>
              </a:ext>
            </a:extLst>
          </p:cNvPr>
          <p:cNvSpPr txBox="1">
            <a:spLocks noChangeArrowheads="1"/>
          </p:cNvSpPr>
          <p:nvPr/>
        </p:nvSpPr>
        <p:spPr bwMode="auto">
          <a:xfrm>
            <a:off x="1828800" y="3276601"/>
            <a:ext cx="1143000" cy="1077913"/>
          </a:xfrm>
          <a:prstGeom prst="rect">
            <a:avLst/>
          </a:prstGeom>
          <a:noFill/>
          <a:ln w="9525">
            <a:noFill/>
            <a:miter lim="800000"/>
            <a:headEnd/>
            <a:tailEnd/>
          </a:ln>
        </p:spPr>
        <p:txBody>
          <a:bodyPr>
            <a:spAutoFit/>
          </a:bodyPr>
          <a:lstStyle/>
          <a:p>
            <a:pPr eaLnBrk="0" fontAlgn="base" hangingPunct="0">
              <a:spcBef>
                <a:spcPct val="0"/>
              </a:spcBef>
              <a:spcAft>
                <a:spcPct val="0"/>
              </a:spcAft>
            </a:pPr>
            <a:r>
              <a:rPr lang="en-US" sz="3200" b="1" dirty="0">
                <a:solidFill>
                  <a:srgbClr val="FFFFFF"/>
                </a:solidFill>
                <a:latin typeface="Times New Roman" pitchFamily="18" charset="0"/>
                <a:ea typeface="ＭＳ Ｐゴシック" pitchFamily="34" charset="-128"/>
              </a:rPr>
              <a:t>NO REP</a:t>
            </a:r>
          </a:p>
        </p:txBody>
      </p:sp>
      <p:sp>
        <p:nvSpPr>
          <p:cNvPr id="8" name="TextBox 7">
            <a:extLst>
              <a:ext uri="{FF2B5EF4-FFF2-40B4-BE49-F238E27FC236}">
                <a16:creationId xmlns:a16="http://schemas.microsoft.com/office/drawing/2014/main" id="{3908DF3C-6FD3-4E8A-87A5-A9E0817AD4EE}"/>
              </a:ext>
            </a:extLst>
          </p:cNvPr>
          <p:cNvSpPr txBox="1">
            <a:spLocks noChangeArrowheads="1"/>
          </p:cNvSpPr>
          <p:nvPr/>
        </p:nvSpPr>
        <p:spPr bwMode="auto">
          <a:xfrm>
            <a:off x="9601200" y="3505200"/>
            <a:ext cx="1143000" cy="584200"/>
          </a:xfrm>
          <a:prstGeom prst="rect">
            <a:avLst/>
          </a:prstGeom>
          <a:noFill/>
          <a:ln w="9525">
            <a:noFill/>
            <a:miter lim="800000"/>
            <a:headEnd/>
            <a:tailEnd/>
          </a:ln>
        </p:spPr>
        <p:txBody>
          <a:bodyPr>
            <a:spAutoFit/>
          </a:bodyPr>
          <a:lstStyle/>
          <a:p>
            <a:pPr eaLnBrk="0" fontAlgn="base" hangingPunct="0">
              <a:spcBef>
                <a:spcPct val="0"/>
              </a:spcBef>
              <a:spcAft>
                <a:spcPct val="0"/>
              </a:spcAft>
            </a:pPr>
            <a:r>
              <a:rPr lang="en-US" sz="3200" b="1">
                <a:solidFill>
                  <a:srgbClr val="FFFFFF"/>
                </a:solidFill>
                <a:latin typeface="Times New Roman" pitchFamily="18" charset="0"/>
                <a:ea typeface="ＭＳ Ｐゴシック" pitchFamily="34" charset="-128"/>
              </a:rPr>
              <a:t>REP</a:t>
            </a:r>
          </a:p>
        </p:txBody>
      </p:sp>
    </p:spTree>
    <p:extLst>
      <p:ext uri="{BB962C8B-B14F-4D97-AF65-F5344CB8AC3E}">
        <p14:creationId xmlns:p14="http://schemas.microsoft.com/office/powerpoint/2010/main" val="12722918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F995C-F82D-4056-AD33-9B1146925C10}"/>
              </a:ext>
            </a:extLst>
          </p:cNvPr>
          <p:cNvSpPr>
            <a:spLocks noGrp="1"/>
          </p:cNvSpPr>
          <p:nvPr>
            <p:ph type="title"/>
          </p:nvPr>
        </p:nvSpPr>
        <p:spPr/>
        <p:txBody>
          <a:bodyPr/>
          <a:lstStyle/>
          <a:p>
            <a:r>
              <a:rPr lang="en-US" dirty="0"/>
              <a:t>Barracks Rooms</a:t>
            </a:r>
          </a:p>
        </p:txBody>
      </p:sp>
      <p:sp>
        <p:nvSpPr>
          <p:cNvPr id="3" name="Content Placeholder 2">
            <a:extLst>
              <a:ext uri="{FF2B5EF4-FFF2-40B4-BE49-F238E27FC236}">
                <a16:creationId xmlns:a16="http://schemas.microsoft.com/office/drawing/2014/main" id="{F828E888-F37E-4F91-A8D4-414AB1290990}"/>
              </a:ext>
            </a:extLst>
          </p:cNvPr>
          <p:cNvSpPr>
            <a:spLocks noGrp="1"/>
          </p:cNvSpPr>
          <p:nvPr>
            <p:ph idx="1"/>
          </p:nvPr>
        </p:nvSpPr>
        <p:spPr/>
        <p:txBody>
          <a:bodyPr/>
          <a:lstStyle/>
          <a:p>
            <a:pPr marL="0" indent="0">
              <a:buNone/>
            </a:pPr>
            <a:r>
              <a:rPr lang="en-US" dirty="0"/>
              <a:t>A Soldier DOES have a reasonable expectation of privacy in their barracks room, but it is not as great as the expectation would be in someone’s home. </a:t>
            </a:r>
          </a:p>
        </p:txBody>
      </p:sp>
    </p:spTree>
    <p:extLst>
      <p:ext uri="{BB962C8B-B14F-4D97-AF65-F5344CB8AC3E}">
        <p14:creationId xmlns:p14="http://schemas.microsoft.com/office/powerpoint/2010/main" val="12074219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E62FB-1E2C-4E9E-B985-A1FCF63298BB}"/>
              </a:ext>
            </a:extLst>
          </p:cNvPr>
          <p:cNvSpPr>
            <a:spLocks noGrp="1"/>
          </p:cNvSpPr>
          <p:nvPr>
            <p:ph type="title"/>
          </p:nvPr>
        </p:nvSpPr>
        <p:spPr/>
        <p:txBody>
          <a:bodyPr/>
          <a:lstStyle/>
          <a:p>
            <a:r>
              <a:rPr lang="en-US" dirty="0"/>
              <a:t>On-post versus off-post housing </a:t>
            </a:r>
          </a:p>
        </p:txBody>
      </p:sp>
      <p:sp>
        <p:nvSpPr>
          <p:cNvPr id="3" name="Content Placeholder 2">
            <a:extLst>
              <a:ext uri="{FF2B5EF4-FFF2-40B4-BE49-F238E27FC236}">
                <a16:creationId xmlns:a16="http://schemas.microsoft.com/office/drawing/2014/main" id="{386904C8-6A6C-408A-B0D6-1C4881E38724}"/>
              </a:ext>
            </a:extLst>
          </p:cNvPr>
          <p:cNvSpPr>
            <a:spLocks noGrp="1"/>
          </p:cNvSpPr>
          <p:nvPr>
            <p:ph idx="1"/>
          </p:nvPr>
        </p:nvSpPr>
        <p:spPr/>
        <p:txBody>
          <a:bodyPr>
            <a:normAutofit fontScale="92500"/>
          </a:bodyPr>
          <a:lstStyle/>
          <a:p>
            <a:r>
              <a:rPr lang="en-US" dirty="0"/>
              <a:t>On post: Commander, military magistrate, or military judge can authorize a search of on-post housing, regardless of whether it is privatized</a:t>
            </a:r>
          </a:p>
          <a:p>
            <a:r>
              <a:rPr lang="en-US" dirty="0"/>
              <a:t>Off post: Commander has no legal authority to authorize a search.*</a:t>
            </a:r>
          </a:p>
          <a:p>
            <a:endParaRPr lang="en-US" dirty="0"/>
          </a:p>
          <a:p>
            <a:endParaRPr lang="en-US" dirty="0"/>
          </a:p>
          <a:p>
            <a:pPr marL="0" indent="0">
              <a:buNone/>
            </a:pPr>
            <a:endParaRPr lang="en-US" dirty="0"/>
          </a:p>
          <a:p>
            <a:pPr marL="0" indent="0">
              <a:buNone/>
            </a:pPr>
            <a:r>
              <a:rPr lang="en-US" sz="2800" dirty="0"/>
              <a:t>* Consult the SOFA for OCONUS locations. Military Rule of Evidence 315(c)(4) allows search authorizations of nonmilitary property in a foreign country.</a:t>
            </a:r>
          </a:p>
        </p:txBody>
      </p:sp>
    </p:spTree>
    <p:extLst>
      <p:ext uri="{BB962C8B-B14F-4D97-AF65-F5344CB8AC3E}">
        <p14:creationId xmlns:p14="http://schemas.microsoft.com/office/powerpoint/2010/main" val="9220722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70785-E023-4926-9BD5-7EAF0FB68493}"/>
              </a:ext>
            </a:extLst>
          </p:cNvPr>
          <p:cNvSpPr>
            <a:spLocks noGrp="1"/>
          </p:cNvSpPr>
          <p:nvPr>
            <p:ph type="title"/>
          </p:nvPr>
        </p:nvSpPr>
        <p:spPr/>
        <p:txBody>
          <a:bodyPr/>
          <a:lstStyle/>
          <a:p>
            <a:r>
              <a:rPr lang="en-US" dirty="0"/>
              <a:t>Search authorizations</a:t>
            </a:r>
          </a:p>
        </p:txBody>
      </p:sp>
      <p:sp>
        <p:nvSpPr>
          <p:cNvPr id="3" name="Content Placeholder 2">
            <a:extLst>
              <a:ext uri="{FF2B5EF4-FFF2-40B4-BE49-F238E27FC236}">
                <a16:creationId xmlns:a16="http://schemas.microsoft.com/office/drawing/2014/main" id="{9A33FF60-EBDE-4861-9712-91FA9ADE3D74}"/>
              </a:ext>
            </a:extLst>
          </p:cNvPr>
          <p:cNvSpPr>
            <a:spLocks noGrp="1"/>
          </p:cNvSpPr>
          <p:nvPr>
            <p:ph idx="1"/>
          </p:nvPr>
        </p:nvSpPr>
        <p:spPr/>
        <p:txBody>
          <a:bodyPr/>
          <a:lstStyle/>
          <a:p>
            <a:r>
              <a:rPr lang="en-US" dirty="0"/>
              <a:t>For a warrant, it must be in writing, and it must be under oath</a:t>
            </a:r>
          </a:p>
          <a:p>
            <a:r>
              <a:rPr lang="en-US" dirty="0"/>
              <a:t>Search authorizations can be verbal, can be granted over the phone and no oath is required.</a:t>
            </a:r>
          </a:p>
          <a:p>
            <a:pPr lvl="1"/>
            <a:r>
              <a:rPr lang="en-US" dirty="0"/>
              <a:t>In writing is a best practice. </a:t>
            </a:r>
          </a:p>
          <a:p>
            <a:pPr lvl="1"/>
            <a:r>
              <a:rPr lang="en-US" dirty="0"/>
              <a:t>“The fact that sworn information is generally more credible and often entitled to greater weight than information not given under oath should be considered.” AR 27-10, para. 8-7</a:t>
            </a:r>
          </a:p>
          <a:p>
            <a:r>
              <a:rPr lang="en-US" dirty="0"/>
              <a:t>Should be executed within 10 days after the date of issue.</a:t>
            </a:r>
          </a:p>
          <a:p>
            <a:r>
              <a:rPr lang="en-US" dirty="0"/>
              <a:t>Inventory should be taken as soon as practicable. </a:t>
            </a:r>
          </a:p>
          <a:p>
            <a:endParaRPr lang="en-US" dirty="0"/>
          </a:p>
        </p:txBody>
      </p:sp>
    </p:spTree>
    <p:extLst>
      <p:ext uri="{BB962C8B-B14F-4D97-AF65-F5344CB8AC3E}">
        <p14:creationId xmlns:p14="http://schemas.microsoft.com/office/powerpoint/2010/main" val="18490214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E5345-D2FB-4FE1-BF9A-F20641EF8D41}"/>
              </a:ext>
            </a:extLst>
          </p:cNvPr>
          <p:cNvSpPr>
            <a:spLocks noGrp="1"/>
          </p:cNvSpPr>
          <p:nvPr>
            <p:ph type="title"/>
          </p:nvPr>
        </p:nvSpPr>
        <p:spPr/>
        <p:txBody>
          <a:bodyPr/>
          <a:lstStyle/>
          <a:p>
            <a:r>
              <a:rPr lang="en-US" dirty="0"/>
              <a:t>Probable Cause</a:t>
            </a:r>
          </a:p>
        </p:txBody>
      </p:sp>
      <p:sp>
        <p:nvSpPr>
          <p:cNvPr id="3" name="Content Placeholder 2">
            <a:extLst>
              <a:ext uri="{FF2B5EF4-FFF2-40B4-BE49-F238E27FC236}">
                <a16:creationId xmlns:a16="http://schemas.microsoft.com/office/drawing/2014/main" id="{1D9A14BA-2CF0-4A64-9F1E-B457927E0C5C}"/>
              </a:ext>
            </a:extLst>
          </p:cNvPr>
          <p:cNvSpPr>
            <a:spLocks noGrp="1"/>
          </p:cNvSpPr>
          <p:nvPr>
            <p:ph idx="1"/>
          </p:nvPr>
        </p:nvSpPr>
        <p:spPr/>
        <p:txBody>
          <a:bodyPr/>
          <a:lstStyle/>
          <a:p>
            <a:pPr marL="0" indent="0">
              <a:buNone/>
            </a:pPr>
            <a:r>
              <a:rPr lang="en-US" dirty="0"/>
              <a:t>“A search authorization issued under this rule must be based on probable cause.” Military Rule of Evidence 315(f)(1)</a:t>
            </a:r>
          </a:p>
          <a:p>
            <a:pPr marL="0" indent="0">
              <a:buNone/>
            </a:pPr>
            <a:endParaRPr lang="en-US" dirty="0"/>
          </a:p>
          <a:p>
            <a:pPr marL="0" indent="0">
              <a:buNone/>
            </a:pPr>
            <a:r>
              <a:rPr lang="en-US" dirty="0"/>
              <a:t>What does probable cause mean?</a:t>
            </a:r>
          </a:p>
          <a:p>
            <a:pPr marL="0" indent="0">
              <a:buNone/>
            </a:pPr>
            <a:endParaRPr lang="en-US" dirty="0"/>
          </a:p>
          <a:p>
            <a:pPr marL="0" indent="0">
              <a:buNone/>
            </a:pPr>
            <a:r>
              <a:rPr lang="en-US" dirty="0"/>
              <a:t>“Probable cause to search exists when there is a reasonable belief that the person, property, or evidence sought is located in the place or on the person to be searched.” Military Rule of Evidence 315(f)(2)</a:t>
            </a:r>
          </a:p>
        </p:txBody>
      </p:sp>
    </p:spTree>
    <p:extLst>
      <p:ext uri="{BB962C8B-B14F-4D97-AF65-F5344CB8AC3E}">
        <p14:creationId xmlns:p14="http://schemas.microsoft.com/office/powerpoint/2010/main" val="5333849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4C3A0-F8F8-4C6F-9534-6B6B84BAA04D}"/>
              </a:ext>
            </a:extLst>
          </p:cNvPr>
          <p:cNvSpPr>
            <a:spLocks noGrp="1"/>
          </p:cNvSpPr>
          <p:nvPr>
            <p:ph type="title"/>
          </p:nvPr>
        </p:nvSpPr>
        <p:spPr/>
        <p:txBody>
          <a:bodyPr/>
          <a:lstStyle/>
          <a:p>
            <a:r>
              <a:rPr lang="en-US" dirty="0"/>
              <a:t>Probable Cause</a:t>
            </a:r>
          </a:p>
        </p:txBody>
      </p:sp>
      <p:sp>
        <p:nvSpPr>
          <p:cNvPr id="3" name="Content Placeholder 2">
            <a:extLst>
              <a:ext uri="{FF2B5EF4-FFF2-40B4-BE49-F238E27FC236}">
                <a16:creationId xmlns:a16="http://schemas.microsoft.com/office/drawing/2014/main" id="{C37B37EF-223B-444F-9622-9E57E87F22AC}"/>
              </a:ext>
            </a:extLst>
          </p:cNvPr>
          <p:cNvSpPr>
            <a:spLocks noGrp="1"/>
          </p:cNvSpPr>
          <p:nvPr>
            <p:ph idx="1"/>
          </p:nvPr>
        </p:nvSpPr>
        <p:spPr/>
        <p:txBody>
          <a:bodyPr/>
          <a:lstStyle/>
          <a:p>
            <a:pPr marL="0" indent="0">
              <a:buNone/>
            </a:pPr>
            <a:r>
              <a:rPr lang="en-US" dirty="0"/>
              <a:t>A “fluid concept – turning on the assessment of probabilities in particular factual contexts – not readily, or even usefully, reduced to a neat set of legal rules.”</a:t>
            </a:r>
          </a:p>
          <a:p>
            <a:pPr marL="0" indent="0">
              <a:buNone/>
            </a:pPr>
            <a:r>
              <a:rPr lang="en-US" dirty="0"/>
              <a:t>- </a:t>
            </a:r>
            <a:r>
              <a:rPr lang="en-US" i="1" dirty="0"/>
              <a:t>Illinois v. Gates</a:t>
            </a:r>
            <a:r>
              <a:rPr lang="en-US" dirty="0"/>
              <a:t>, 462 U.S. 213 (1982)</a:t>
            </a:r>
          </a:p>
          <a:p>
            <a:pPr marL="0" indent="0">
              <a:buNone/>
            </a:pPr>
            <a:endParaRPr lang="en-US" dirty="0"/>
          </a:p>
          <a:p>
            <a:pPr marL="0" indent="0">
              <a:buNone/>
            </a:pPr>
            <a:r>
              <a:rPr lang="en-US" dirty="0"/>
              <a:t>“It is not a ‘technical’ standard, but rather is based on ‘the factual and practical considerations of everyday life on which reasonable and prudent men, not legal technicians, act.’” </a:t>
            </a:r>
          </a:p>
          <a:p>
            <a:pPr marL="0" indent="0">
              <a:buNone/>
            </a:pPr>
            <a:r>
              <a:rPr lang="en-US" dirty="0"/>
              <a:t>- </a:t>
            </a:r>
            <a:r>
              <a:rPr lang="en-US" i="1" dirty="0"/>
              <a:t>United States v. </a:t>
            </a:r>
            <a:r>
              <a:rPr lang="en-US" i="1" dirty="0" err="1"/>
              <a:t>Leedy</a:t>
            </a:r>
            <a:r>
              <a:rPr lang="en-US" dirty="0"/>
              <a:t>, 65 M.J. 208 (C.A.A.F. 2007)</a:t>
            </a:r>
          </a:p>
          <a:p>
            <a:pPr marL="0" indent="0">
              <a:buNone/>
            </a:pPr>
            <a:endParaRPr lang="en-US" dirty="0"/>
          </a:p>
        </p:txBody>
      </p:sp>
    </p:spTree>
    <p:extLst>
      <p:ext uri="{BB962C8B-B14F-4D97-AF65-F5344CB8AC3E}">
        <p14:creationId xmlns:p14="http://schemas.microsoft.com/office/powerpoint/2010/main" val="20483033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53422-5231-485D-8F4C-A599DDC9CB88}"/>
              </a:ext>
            </a:extLst>
          </p:cNvPr>
          <p:cNvSpPr>
            <a:spLocks noGrp="1"/>
          </p:cNvSpPr>
          <p:nvPr>
            <p:ph type="title"/>
          </p:nvPr>
        </p:nvSpPr>
        <p:spPr/>
        <p:txBody>
          <a:bodyPr/>
          <a:lstStyle/>
          <a:p>
            <a:r>
              <a:rPr lang="en-US" dirty="0"/>
              <a:t>A little more helpful?</a:t>
            </a:r>
          </a:p>
        </p:txBody>
      </p:sp>
      <p:sp>
        <p:nvSpPr>
          <p:cNvPr id="3" name="Content Placeholder 2">
            <a:extLst>
              <a:ext uri="{FF2B5EF4-FFF2-40B4-BE49-F238E27FC236}">
                <a16:creationId xmlns:a16="http://schemas.microsoft.com/office/drawing/2014/main" id="{2A298A8B-80EA-4043-B5A7-9E35799E8BBE}"/>
              </a:ext>
            </a:extLst>
          </p:cNvPr>
          <p:cNvSpPr>
            <a:spLocks noGrp="1"/>
          </p:cNvSpPr>
          <p:nvPr>
            <p:ph idx="1"/>
          </p:nvPr>
        </p:nvSpPr>
        <p:spPr/>
        <p:txBody>
          <a:bodyPr/>
          <a:lstStyle/>
          <a:p>
            <a:r>
              <a:rPr lang="en-US" dirty="0"/>
              <a:t>Make a practical, common-sense decision</a:t>
            </a:r>
          </a:p>
          <a:p>
            <a:r>
              <a:rPr lang="en-US" dirty="0"/>
              <a:t>Do not have to rule out a suspect’s innocent explanations for suspicious facts</a:t>
            </a:r>
          </a:p>
          <a:p>
            <a:r>
              <a:rPr lang="en-US" dirty="0"/>
              <a:t>PC standard requires a person of reasonable caution could believe that the search may reveal some evidence of a crime</a:t>
            </a:r>
          </a:p>
          <a:p>
            <a:r>
              <a:rPr lang="en-US" dirty="0"/>
              <a:t>Free to draw reasonable inferences from the facts</a:t>
            </a:r>
          </a:p>
          <a:p>
            <a:r>
              <a:rPr lang="en-US" dirty="0"/>
              <a:t>Sufficient nexus must be shown to exist between the alleged crime and the specific item to be seized </a:t>
            </a:r>
          </a:p>
        </p:txBody>
      </p:sp>
    </p:spTree>
    <p:extLst>
      <p:ext uri="{BB962C8B-B14F-4D97-AF65-F5344CB8AC3E}">
        <p14:creationId xmlns:p14="http://schemas.microsoft.com/office/powerpoint/2010/main" val="31131221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BA785-11C1-4805-A814-D408951A813E}"/>
              </a:ext>
            </a:extLst>
          </p:cNvPr>
          <p:cNvSpPr>
            <a:spLocks noGrp="1"/>
          </p:cNvSpPr>
          <p:nvPr>
            <p:ph type="title"/>
          </p:nvPr>
        </p:nvSpPr>
        <p:spPr/>
        <p:txBody>
          <a:bodyPr/>
          <a:lstStyle/>
          <a:p>
            <a:r>
              <a:rPr lang="en-US" dirty="0"/>
              <a:t>Probable Cause</a:t>
            </a:r>
          </a:p>
        </p:txBody>
      </p:sp>
      <p:sp>
        <p:nvSpPr>
          <p:cNvPr id="3" name="Content Placeholder 2">
            <a:extLst>
              <a:ext uri="{FF2B5EF4-FFF2-40B4-BE49-F238E27FC236}">
                <a16:creationId xmlns:a16="http://schemas.microsoft.com/office/drawing/2014/main" id="{1D53AAFD-BB39-42C1-8D10-B077A093F505}"/>
              </a:ext>
            </a:extLst>
          </p:cNvPr>
          <p:cNvSpPr>
            <a:spLocks noGrp="1"/>
          </p:cNvSpPr>
          <p:nvPr>
            <p:ph idx="1"/>
          </p:nvPr>
        </p:nvSpPr>
        <p:spPr/>
        <p:txBody>
          <a:bodyPr/>
          <a:lstStyle/>
          <a:p>
            <a:r>
              <a:rPr lang="en-US" dirty="0"/>
              <a:t>Consider the totality of the circumstances</a:t>
            </a:r>
          </a:p>
          <a:p>
            <a:r>
              <a:rPr lang="en-US" dirty="0"/>
              <a:t>ASK QUESTIONS</a:t>
            </a:r>
          </a:p>
          <a:p>
            <a:r>
              <a:rPr lang="en-US" dirty="0"/>
              <a:t>Think about: </a:t>
            </a:r>
          </a:p>
          <a:p>
            <a:pPr lvl="1"/>
            <a:r>
              <a:rPr lang="en-US" dirty="0"/>
              <a:t>St</a:t>
            </a:r>
            <a:r>
              <a:rPr lang="en-US" i="0" dirty="0"/>
              <a:t>aleness of the information </a:t>
            </a:r>
          </a:p>
          <a:p>
            <a:pPr lvl="1"/>
            <a:r>
              <a:rPr lang="en-US" dirty="0"/>
              <a:t>V</a:t>
            </a:r>
            <a:r>
              <a:rPr lang="en-US" i="0" dirty="0"/>
              <a:t>eracity of the informant (Anonymous?); reason to lie? </a:t>
            </a:r>
          </a:p>
          <a:p>
            <a:pPr lvl="1"/>
            <a:r>
              <a:rPr lang="en-US" i="0" dirty="0"/>
              <a:t>Basis of knowledge (HOW do we know this information? Second- or third-hand?)</a:t>
            </a:r>
          </a:p>
          <a:p>
            <a:pPr lvl="1"/>
            <a:endParaRPr lang="en-US" dirty="0"/>
          </a:p>
        </p:txBody>
      </p:sp>
    </p:spTree>
    <p:extLst>
      <p:ext uri="{BB962C8B-B14F-4D97-AF65-F5344CB8AC3E}">
        <p14:creationId xmlns:p14="http://schemas.microsoft.com/office/powerpoint/2010/main" val="42540411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928BD-7E14-4D51-ABD5-E62BC73095C3}"/>
              </a:ext>
            </a:extLst>
          </p:cNvPr>
          <p:cNvSpPr>
            <a:spLocks noGrp="1"/>
          </p:cNvSpPr>
          <p:nvPr>
            <p:ph type="title"/>
          </p:nvPr>
        </p:nvSpPr>
        <p:spPr/>
        <p:txBody>
          <a:bodyPr/>
          <a:lstStyle/>
          <a:p>
            <a:r>
              <a:rPr lang="en-US" dirty="0"/>
              <a:t>PC Hypo #1</a:t>
            </a:r>
          </a:p>
        </p:txBody>
      </p:sp>
      <p:sp>
        <p:nvSpPr>
          <p:cNvPr id="3" name="Content Placeholder 2">
            <a:extLst>
              <a:ext uri="{FF2B5EF4-FFF2-40B4-BE49-F238E27FC236}">
                <a16:creationId xmlns:a16="http://schemas.microsoft.com/office/drawing/2014/main" id="{FA31A14F-9B58-4CB9-8E7B-420BF38A3593}"/>
              </a:ext>
            </a:extLst>
          </p:cNvPr>
          <p:cNvSpPr>
            <a:spLocks noGrp="1"/>
          </p:cNvSpPr>
          <p:nvPr>
            <p:ph idx="1"/>
          </p:nvPr>
        </p:nvSpPr>
        <p:spPr>
          <a:effectLst/>
        </p:spPr>
        <p:txBody>
          <a:bodyPr/>
          <a:lstStyle/>
          <a:p>
            <a:pPr marL="0" indent="0">
              <a:buNone/>
            </a:pPr>
            <a:r>
              <a:rPr lang="en-US" dirty="0"/>
              <a:t>Specialist Allen tells 1SG that SPC Brady talked about how his buddies smoked pot when he was home on leave last month.</a:t>
            </a:r>
          </a:p>
          <a:p>
            <a:pPr marL="0" indent="0">
              <a:buNone/>
            </a:pPr>
            <a:endParaRPr lang="en-US" dirty="0"/>
          </a:p>
          <a:p>
            <a:pPr marL="0" indent="0">
              <a:buNone/>
            </a:pPr>
            <a:r>
              <a:rPr lang="en-US" dirty="0"/>
              <a:t>Specialist Brady is a self-proclaimed “Deadhead,” he is a big fan of the Grateful Dead, Phish, and Dave Matthews Band.</a:t>
            </a:r>
          </a:p>
          <a:p>
            <a:pPr marL="0" indent="0">
              <a:buNone/>
            </a:pPr>
            <a:endParaRPr lang="en-US" dirty="0"/>
          </a:p>
          <a:p>
            <a:pPr marL="0" indent="0">
              <a:buNone/>
            </a:pPr>
            <a:r>
              <a:rPr lang="en-US" dirty="0"/>
              <a:t>No one has ever seen SPC Brady smoke pot, say he ever smoked pot, or even say he would like to smoke pot. </a:t>
            </a:r>
          </a:p>
        </p:txBody>
      </p:sp>
    </p:spTree>
    <p:extLst>
      <p:ext uri="{BB962C8B-B14F-4D97-AF65-F5344CB8AC3E}">
        <p14:creationId xmlns:p14="http://schemas.microsoft.com/office/powerpoint/2010/main" val="176057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AEBBB6A-635A-0681-4D87-1495ED2AF6F8}"/>
              </a:ext>
            </a:extLst>
          </p:cNvPr>
          <p:cNvSpPr>
            <a:spLocks noGrp="1"/>
          </p:cNvSpPr>
          <p:nvPr>
            <p:ph idx="1"/>
          </p:nvPr>
        </p:nvSpPr>
        <p:spPr>
          <a:xfrm>
            <a:off x="1905000" y="1295401"/>
            <a:ext cx="8229600" cy="4525963"/>
          </a:xfrm>
        </p:spPr>
        <p:txBody>
          <a:bodyPr/>
          <a:lstStyle/>
          <a:p>
            <a:pPr marL="0" indent="0">
              <a:buNone/>
            </a:pPr>
            <a:r>
              <a:rPr lang="en-US" kern="100" dirty="0">
                <a:solidFill>
                  <a:srgbClr val="000000"/>
                </a:solidFill>
                <a:latin typeface="Publico"/>
                <a:ea typeface="Calibri" panose="020F0502020204030204" pitchFamily="34" charset="0"/>
                <a:cs typeface="Times New Roman" panose="02020603050405020304" pitchFamily="18" charset="0"/>
              </a:rPr>
              <a:t>The information provided throughout this training aid does not, and is not intended to, constitute legal advice; instead, all information, laws, statues, content, and materials for this training aid are for general informational purposes only.  This </a:t>
            </a:r>
            <a:r>
              <a:rPr lang="en-US" kern="100" dirty="0">
                <a:solidFill>
                  <a:srgbClr val="000000"/>
                </a:solidFill>
                <a:effectLst/>
                <a:latin typeface="Publico"/>
                <a:ea typeface="Calibri" panose="020F0502020204030204" pitchFamily="34" charset="0"/>
                <a:cs typeface="Times New Roman" panose="02020603050405020304" pitchFamily="18" charset="0"/>
              </a:rPr>
              <a:t>training aid may not constitute the most up-to-date legal or other relevant legal information. </a:t>
            </a:r>
            <a:r>
              <a:rPr lang="en-US" b="1" dirty="0">
                <a:effectLst/>
                <a:latin typeface="Calibri" panose="020F0502020204030204" pitchFamily="34" charset="0"/>
                <a:ea typeface="Calibri" panose="020F0502020204030204" pitchFamily="34" charset="0"/>
              </a:rPr>
              <a:t>Judge Advocates need to conduct their own due diligence through independent further legal research on any specific legal issue contained in this training package. </a:t>
            </a:r>
            <a:r>
              <a:rPr lang="en-US" kern="100" dirty="0">
                <a:solidFill>
                  <a:srgbClr val="000000"/>
                </a:solidFill>
                <a:effectLst/>
                <a:latin typeface="Publico"/>
                <a:ea typeface="Calibri" panose="020F0502020204030204" pitchFamily="34" charset="0"/>
                <a:cs typeface="Times New Roman" panose="02020603050405020304" pitchFamily="18" charset="0"/>
              </a:rPr>
              <a:t>No reader, user, or trainee of this product should act or refrain from acting based on information from this training aid without first seeking legal advice from an attorney in the relevant jurisdiction. </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22839638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A8DA3-7816-1373-2FCC-4C8C64F40394}"/>
              </a:ext>
            </a:extLst>
          </p:cNvPr>
          <p:cNvSpPr>
            <a:spLocks noGrp="1"/>
          </p:cNvSpPr>
          <p:nvPr>
            <p:ph type="title"/>
          </p:nvPr>
        </p:nvSpPr>
        <p:spPr/>
        <p:txBody>
          <a:bodyPr/>
          <a:lstStyle/>
          <a:p>
            <a:r>
              <a:rPr lang="en-US" dirty="0"/>
              <a:t>PC Hypo #2</a:t>
            </a:r>
          </a:p>
        </p:txBody>
      </p:sp>
      <p:sp>
        <p:nvSpPr>
          <p:cNvPr id="3" name="Content Placeholder 2">
            <a:extLst>
              <a:ext uri="{FF2B5EF4-FFF2-40B4-BE49-F238E27FC236}">
                <a16:creationId xmlns:a16="http://schemas.microsoft.com/office/drawing/2014/main" id="{54FCD2AE-A6F3-3415-F3AA-93095D950CA6}"/>
              </a:ext>
            </a:extLst>
          </p:cNvPr>
          <p:cNvSpPr>
            <a:spLocks noGrp="1"/>
          </p:cNvSpPr>
          <p:nvPr>
            <p:ph idx="1"/>
          </p:nvPr>
        </p:nvSpPr>
        <p:spPr/>
        <p:txBody>
          <a:bodyPr>
            <a:normAutofit lnSpcReduction="10000"/>
          </a:bodyPr>
          <a:lstStyle/>
          <a:p>
            <a:pPr>
              <a:buFontTx/>
              <a:buChar char="-"/>
            </a:pPr>
            <a:r>
              <a:rPr lang="en-US" dirty="0"/>
              <a:t>CID investigating vandalism of a barracks building. Involved setting a fire and spray-painting obscene images on the walls.</a:t>
            </a:r>
          </a:p>
          <a:p>
            <a:pPr>
              <a:buFontTx/>
              <a:buChar char="-"/>
            </a:pPr>
            <a:r>
              <a:rPr lang="en-US" dirty="0"/>
              <a:t>Accused gives a statement to CID where he denies any involvement.</a:t>
            </a:r>
          </a:p>
          <a:p>
            <a:pPr>
              <a:buFontTx/>
              <a:buChar char="-"/>
            </a:pPr>
            <a:r>
              <a:rPr lang="en-US" dirty="0"/>
              <a:t>CID is seeking a Search Authorization for Accused’s phone because “young people always have their phones on them.”</a:t>
            </a:r>
          </a:p>
          <a:p>
            <a:pPr>
              <a:buFontTx/>
              <a:buChar char="-"/>
            </a:pPr>
            <a:r>
              <a:rPr lang="en-US" dirty="0"/>
              <a:t>Do you grant the search authorization based on that rationale alone?</a:t>
            </a:r>
          </a:p>
          <a:p>
            <a:pPr>
              <a:buFontTx/>
              <a:buChar char="-"/>
            </a:pPr>
            <a:r>
              <a:rPr lang="en-US" dirty="0"/>
              <a:t>What other information would you want to know? How would you get it?</a:t>
            </a:r>
          </a:p>
          <a:p>
            <a:pPr marL="0" indent="0">
              <a:buNone/>
            </a:pPr>
            <a:endParaRPr lang="en-US" dirty="0"/>
          </a:p>
        </p:txBody>
      </p:sp>
    </p:spTree>
    <p:extLst>
      <p:ext uri="{BB962C8B-B14F-4D97-AF65-F5344CB8AC3E}">
        <p14:creationId xmlns:p14="http://schemas.microsoft.com/office/powerpoint/2010/main" val="39452189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C7EDD-9641-4B5A-AFAC-A2CCBC7E971A}"/>
              </a:ext>
            </a:extLst>
          </p:cNvPr>
          <p:cNvSpPr>
            <a:spLocks noGrp="1"/>
          </p:cNvSpPr>
          <p:nvPr>
            <p:ph type="title"/>
          </p:nvPr>
        </p:nvSpPr>
        <p:spPr/>
        <p:txBody>
          <a:bodyPr/>
          <a:lstStyle/>
          <a:p>
            <a:r>
              <a:rPr lang="en-US" dirty="0"/>
              <a:t>Inspections</a:t>
            </a:r>
          </a:p>
        </p:txBody>
      </p:sp>
      <p:sp>
        <p:nvSpPr>
          <p:cNvPr id="3" name="Content Placeholder 2">
            <a:extLst>
              <a:ext uri="{FF2B5EF4-FFF2-40B4-BE49-F238E27FC236}">
                <a16:creationId xmlns:a16="http://schemas.microsoft.com/office/drawing/2014/main" id="{E2137722-F076-49C4-BFE4-00CBDA369EBB}"/>
              </a:ext>
            </a:extLst>
          </p:cNvPr>
          <p:cNvSpPr>
            <a:spLocks noGrp="1"/>
          </p:cNvSpPr>
          <p:nvPr>
            <p:ph idx="1"/>
          </p:nvPr>
        </p:nvSpPr>
        <p:spPr>
          <a:effectLst/>
        </p:spPr>
        <p:txBody>
          <a:bodyPr>
            <a:normAutofit lnSpcReduction="10000"/>
          </a:bodyPr>
          <a:lstStyle/>
          <a:p>
            <a:r>
              <a:rPr lang="en-US" dirty="0"/>
              <a:t>Outside of the military: inventory / administrative searches are excepted from the probable cause requirement (e.g. inventory of car after impound, search of person upon booking, etc.)</a:t>
            </a:r>
          </a:p>
          <a:p>
            <a:r>
              <a:rPr lang="en-US" dirty="0"/>
              <a:t>Within the military: Commanders can inspect, BUT if the inspection is for the “primary purpose of obtaining evidence for use in a trial by court-martial or in other disciplinary proceedings” it is not an inspection</a:t>
            </a:r>
          </a:p>
          <a:p>
            <a:r>
              <a:rPr lang="en-US" dirty="0"/>
              <a:t>If the inspection is to locate and confiscate weapons or contraband, </a:t>
            </a:r>
            <a:r>
              <a:rPr lang="en-US" i="1" dirty="0"/>
              <a:t>the burden is on the Government to show by clear and convincing evidence that it was an inspection</a:t>
            </a:r>
            <a:r>
              <a:rPr lang="en-US" dirty="0"/>
              <a:t>.</a:t>
            </a:r>
          </a:p>
          <a:p>
            <a:endParaRPr lang="en-US" dirty="0"/>
          </a:p>
        </p:txBody>
      </p:sp>
    </p:spTree>
    <p:extLst>
      <p:ext uri="{BB962C8B-B14F-4D97-AF65-F5344CB8AC3E}">
        <p14:creationId xmlns:p14="http://schemas.microsoft.com/office/powerpoint/2010/main" val="1045219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C7EDD-9641-4B5A-AFAC-A2CCBC7E971A}"/>
              </a:ext>
            </a:extLst>
          </p:cNvPr>
          <p:cNvSpPr>
            <a:spLocks noGrp="1"/>
          </p:cNvSpPr>
          <p:nvPr>
            <p:ph type="title"/>
          </p:nvPr>
        </p:nvSpPr>
        <p:spPr/>
        <p:txBody>
          <a:bodyPr/>
          <a:lstStyle/>
          <a:p>
            <a:r>
              <a:rPr lang="en-US" dirty="0"/>
              <a:t>Inspections</a:t>
            </a:r>
          </a:p>
        </p:txBody>
      </p:sp>
      <p:sp>
        <p:nvSpPr>
          <p:cNvPr id="3" name="Content Placeholder 2">
            <a:extLst>
              <a:ext uri="{FF2B5EF4-FFF2-40B4-BE49-F238E27FC236}">
                <a16:creationId xmlns:a16="http://schemas.microsoft.com/office/drawing/2014/main" id="{E2137722-F076-49C4-BFE4-00CBDA369EBB}"/>
              </a:ext>
            </a:extLst>
          </p:cNvPr>
          <p:cNvSpPr>
            <a:spLocks noGrp="1"/>
          </p:cNvSpPr>
          <p:nvPr>
            <p:ph idx="1"/>
          </p:nvPr>
        </p:nvSpPr>
        <p:spPr/>
        <p:txBody>
          <a:bodyPr>
            <a:normAutofit/>
          </a:bodyPr>
          <a:lstStyle/>
          <a:p>
            <a:pPr marL="0" indent="0">
              <a:buNone/>
            </a:pPr>
            <a:r>
              <a:rPr lang="en-US" dirty="0"/>
              <a:t>Primary purpose must be to ensure the security, military fitness, or good order and discipline of the unit. Military Rule of Evidence 315(b)</a:t>
            </a:r>
          </a:p>
          <a:p>
            <a:pPr marL="0" indent="0">
              <a:buNone/>
            </a:pPr>
            <a:endParaRPr lang="en-US" dirty="0"/>
          </a:p>
          <a:p>
            <a:pPr marL="0" indent="0" algn="ctr">
              <a:buNone/>
            </a:pPr>
            <a:r>
              <a:rPr lang="en-US" u="sng" dirty="0"/>
              <a:t>The inspection cannot be a pretext or subterfuge for an otherwise illegal search.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41402848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A8DA3-7816-1373-2FCC-4C8C64F40394}"/>
              </a:ext>
            </a:extLst>
          </p:cNvPr>
          <p:cNvSpPr>
            <a:spLocks noGrp="1"/>
          </p:cNvSpPr>
          <p:nvPr>
            <p:ph type="title"/>
          </p:nvPr>
        </p:nvSpPr>
        <p:spPr/>
        <p:txBody>
          <a:bodyPr/>
          <a:lstStyle/>
          <a:p>
            <a:r>
              <a:rPr lang="en-US" dirty="0"/>
              <a:t>Hypo #3</a:t>
            </a:r>
          </a:p>
        </p:txBody>
      </p:sp>
      <p:sp>
        <p:nvSpPr>
          <p:cNvPr id="3" name="Content Placeholder 2">
            <a:extLst>
              <a:ext uri="{FF2B5EF4-FFF2-40B4-BE49-F238E27FC236}">
                <a16:creationId xmlns:a16="http://schemas.microsoft.com/office/drawing/2014/main" id="{54FCD2AE-A6F3-3415-F3AA-93095D950CA6}"/>
              </a:ext>
            </a:extLst>
          </p:cNvPr>
          <p:cNvSpPr>
            <a:spLocks noGrp="1"/>
          </p:cNvSpPr>
          <p:nvPr>
            <p:ph idx="1"/>
          </p:nvPr>
        </p:nvSpPr>
        <p:spPr/>
        <p:txBody>
          <a:bodyPr>
            <a:normAutofit lnSpcReduction="10000"/>
          </a:bodyPr>
          <a:lstStyle/>
          <a:p>
            <a:pPr>
              <a:buFontTx/>
              <a:buChar char="-"/>
            </a:pPr>
            <a:r>
              <a:rPr lang="en-US" dirty="0"/>
              <a:t>Your commander receives information that SPC Brady is growing weed in the barracks and selling it.</a:t>
            </a:r>
          </a:p>
          <a:p>
            <a:pPr>
              <a:buFontTx/>
              <a:buChar char="-"/>
            </a:pPr>
            <a:r>
              <a:rPr lang="en-US" dirty="0"/>
              <a:t>He got this information when he was walking past the gazebo and a bunch of Soldiers were standing around smoking cigarettes and talking. You tell him that you are not sure this rises to probable cause for a search.</a:t>
            </a:r>
          </a:p>
          <a:p>
            <a:pPr>
              <a:buFontTx/>
              <a:buChar char="-"/>
            </a:pPr>
            <a:r>
              <a:rPr lang="en-US" dirty="0"/>
              <a:t>He wants to order an “inspection.” (He uses sarcastic air quotes). </a:t>
            </a:r>
          </a:p>
          <a:p>
            <a:pPr>
              <a:buFontTx/>
              <a:buChar char="-"/>
            </a:pPr>
            <a:r>
              <a:rPr lang="en-US" dirty="0"/>
              <a:t>What do you tell him? What other information do you want to know? </a:t>
            </a:r>
          </a:p>
          <a:p>
            <a:pPr>
              <a:buFontTx/>
              <a:buChar char="-"/>
            </a:pPr>
            <a:endParaRPr lang="en-US" dirty="0"/>
          </a:p>
          <a:p>
            <a:pPr>
              <a:buFontTx/>
              <a:buChar char="-"/>
            </a:pPr>
            <a:endParaRPr lang="en-US" dirty="0"/>
          </a:p>
        </p:txBody>
      </p:sp>
    </p:spTree>
    <p:extLst>
      <p:ext uri="{BB962C8B-B14F-4D97-AF65-F5344CB8AC3E}">
        <p14:creationId xmlns:p14="http://schemas.microsoft.com/office/powerpoint/2010/main" val="2236227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3D5CD-BF22-4CAC-8E00-1CC36EC60D90}"/>
              </a:ext>
            </a:extLst>
          </p:cNvPr>
          <p:cNvSpPr>
            <a:spLocks noGrp="1"/>
          </p:cNvSpPr>
          <p:nvPr>
            <p:ph type="title"/>
          </p:nvPr>
        </p:nvSpPr>
        <p:spPr/>
        <p:txBody>
          <a:bodyPr/>
          <a:lstStyle/>
          <a:p>
            <a:r>
              <a:rPr lang="en-US" dirty="0"/>
              <a:t>Inspections</a:t>
            </a:r>
          </a:p>
        </p:txBody>
      </p:sp>
      <p:sp>
        <p:nvSpPr>
          <p:cNvPr id="3" name="Content Placeholder 2">
            <a:extLst>
              <a:ext uri="{FF2B5EF4-FFF2-40B4-BE49-F238E27FC236}">
                <a16:creationId xmlns:a16="http://schemas.microsoft.com/office/drawing/2014/main" id="{079F7D6A-9011-4868-A822-78F0B78C0F33}"/>
              </a:ext>
            </a:extLst>
          </p:cNvPr>
          <p:cNvSpPr>
            <a:spLocks noGrp="1"/>
          </p:cNvSpPr>
          <p:nvPr>
            <p:ph idx="1"/>
          </p:nvPr>
        </p:nvSpPr>
        <p:spPr/>
        <p:txBody>
          <a:bodyPr/>
          <a:lstStyle/>
          <a:p>
            <a:pPr marL="0" indent="0">
              <a:buNone/>
            </a:pPr>
            <a:r>
              <a:rPr lang="en-US" dirty="0"/>
              <a:t>Valid inspections (normally)</a:t>
            </a:r>
          </a:p>
          <a:p>
            <a:r>
              <a:rPr lang="en-US" dirty="0"/>
              <a:t>Health and welfare</a:t>
            </a:r>
          </a:p>
          <a:p>
            <a:r>
              <a:rPr lang="en-US" dirty="0"/>
              <a:t>TA-50 layout</a:t>
            </a:r>
          </a:p>
          <a:p>
            <a:r>
              <a:rPr lang="en-US" dirty="0"/>
              <a:t>Gate inspections</a:t>
            </a:r>
          </a:p>
          <a:p>
            <a:pPr marL="0" indent="0">
              <a:buNone/>
            </a:pPr>
            <a:endParaRPr lang="en-US" dirty="0"/>
          </a:p>
        </p:txBody>
      </p:sp>
    </p:spTree>
    <p:extLst>
      <p:ext uri="{BB962C8B-B14F-4D97-AF65-F5344CB8AC3E}">
        <p14:creationId xmlns:p14="http://schemas.microsoft.com/office/powerpoint/2010/main" val="15468318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3D5CD-BF22-4CAC-8E00-1CC36EC60D90}"/>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079F7D6A-9011-4868-A822-78F0B78C0F33}"/>
              </a:ext>
            </a:extLst>
          </p:cNvPr>
          <p:cNvSpPr>
            <a:spLocks noGrp="1"/>
          </p:cNvSpPr>
          <p:nvPr>
            <p:ph idx="1"/>
          </p:nvPr>
        </p:nvSpPr>
        <p:spPr/>
        <p:txBody>
          <a:bodyPr/>
          <a:lstStyle/>
          <a:p>
            <a:r>
              <a:rPr lang="en-US" dirty="0"/>
              <a:t>M.R.E. 311 – Evidence obtained from unlawful searches and seizures</a:t>
            </a:r>
          </a:p>
          <a:p>
            <a:r>
              <a:rPr lang="en-US" dirty="0"/>
              <a:t>M.R.E. 312 – Body views and intrusions</a:t>
            </a:r>
          </a:p>
          <a:p>
            <a:r>
              <a:rPr lang="en-US" dirty="0"/>
              <a:t>M.R.E. 313 – Inspections and inventories in the Armed Forces</a:t>
            </a:r>
          </a:p>
          <a:p>
            <a:r>
              <a:rPr lang="en-US" dirty="0"/>
              <a:t>M.R.E. 314 – Searches not requiring probable cause</a:t>
            </a:r>
          </a:p>
          <a:p>
            <a:r>
              <a:rPr lang="en-US" dirty="0"/>
              <a:t>M.R.E. 315 – Probable cause searches</a:t>
            </a:r>
          </a:p>
          <a:p>
            <a:r>
              <a:rPr lang="en-US" dirty="0"/>
              <a:t>M.R.E. 316 – Seizures</a:t>
            </a:r>
          </a:p>
          <a:p>
            <a:r>
              <a:rPr lang="en-US" dirty="0"/>
              <a:t>Caselaw (</a:t>
            </a:r>
            <a:r>
              <a:rPr lang="en-US"/>
              <a:t>CAAF Opinion Digest)</a:t>
            </a:r>
            <a:endParaRPr lang="en-US" dirty="0"/>
          </a:p>
        </p:txBody>
      </p:sp>
    </p:spTree>
    <p:extLst>
      <p:ext uri="{BB962C8B-B14F-4D97-AF65-F5344CB8AC3E}">
        <p14:creationId xmlns:p14="http://schemas.microsoft.com/office/powerpoint/2010/main" val="5238179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05A7F-CECD-4A30-B74C-CC66A988D744}"/>
              </a:ext>
            </a:extLst>
          </p:cNvPr>
          <p:cNvSpPr>
            <a:spLocks noGrp="1"/>
          </p:cNvSpPr>
          <p:nvPr>
            <p:ph type="title"/>
          </p:nvPr>
        </p:nvSpPr>
        <p:spPr>
          <a:xfrm>
            <a:off x="609600" y="3025398"/>
            <a:ext cx="10972800" cy="807204"/>
          </a:xfrm>
        </p:spPr>
        <p:txBody>
          <a:bodyPr/>
          <a:lstStyle/>
          <a:p>
            <a:r>
              <a:rPr lang="en-US" dirty="0"/>
              <a:t>Questions?</a:t>
            </a:r>
          </a:p>
        </p:txBody>
      </p:sp>
      <p:sp>
        <p:nvSpPr>
          <p:cNvPr id="3" name="Content Placeholder 2">
            <a:extLst>
              <a:ext uri="{FF2B5EF4-FFF2-40B4-BE49-F238E27FC236}">
                <a16:creationId xmlns:a16="http://schemas.microsoft.com/office/drawing/2014/main" id="{4AB23501-073C-49E3-AE68-20BA14FB770A}"/>
              </a:ext>
            </a:extLst>
          </p:cNvPr>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endParaRPr lang="en-US" dirty="0"/>
          </a:p>
        </p:txBody>
      </p:sp>
    </p:spTree>
    <p:extLst>
      <p:ext uri="{BB962C8B-B14F-4D97-AF65-F5344CB8AC3E}">
        <p14:creationId xmlns:p14="http://schemas.microsoft.com/office/powerpoint/2010/main" val="2035767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91066-D09A-9D31-045D-27A49A83C61D}"/>
              </a:ext>
            </a:extLst>
          </p:cNvPr>
          <p:cNvSpPr>
            <a:spLocks noGrp="1"/>
          </p:cNvSpPr>
          <p:nvPr>
            <p:ph type="ctrTitle"/>
          </p:nvPr>
        </p:nvSpPr>
        <p:spPr>
          <a:xfrm>
            <a:off x="2133600" y="1887380"/>
            <a:ext cx="7772400" cy="984885"/>
          </a:xfrm>
        </p:spPr>
        <p:txBody>
          <a:bodyPr/>
          <a:lstStyle/>
          <a:p>
            <a:br>
              <a:rPr lang="en-US" dirty="0"/>
            </a:br>
            <a:endParaRPr lang="en-US" dirty="0"/>
          </a:p>
        </p:txBody>
      </p:sp>
      <p:sp>
        <p:nvSpPr>
          <p:cNvPr id="3" name="Subtitle 2">
            <a:extLst>
              <a:ext uri="{FF2B5EF4-FFF2-40B4-BE49-F238E27FC236}">
                <a16:creationId xmlns:a16="http://schemas.microsoft.com/office/drawing/2014/main" id="{8BB6F6C2-C981-F696-796D-6B636EF6767D}"/>
              </a:ext>
            </a:extLst>
          </p:cNvPr>
          <p:cNvSpPr>
            <a:spLocks noGrp="1"/>
          </p:cNvSpPr>
          <p:nvPr>
            <p:ph type="subTitle" idx="1"/>
          </p:nvPr>
        </p:nvSpPr>
        <p:spPr>
          <a:xfrm>
            <a:off x="3045069" y="2379822"/>
            <a:ext cx="6400800" cy="1752600"/>
          </a:xfrm>
        </p:spPr>
        <p:txBody>
          <a:bodyPr/>
          <a:lstStyle/>
          <a:p>
            <a:pPr algn="ctr" latinLnBrk="0"/>
            <a:r>
              <a:rPr lang="en-US" b="0" i="0" u="none" strike="noStrike" dirty="0">
                <a:solidFill>
                  <a:srgbClr val="FFFFFF"/>
                </a:solidFill>
                <a:effectLst/>
                <a:latin typeface="Franklin Gothic Book" panose="020B0503020102020204" pitchFamily="34" charset="0"/>
                <a:hlinkClick r:id="rId2"/>
              </a:rPr>
              <a:t>Need Training Materials?</a:t>
            </a:r>
            <a:endParaRPr lang="en-US" b="0" i="0" dirty="0">
              <a:solidFill>
                <a:srgbClr val="FFFFFF"/>
              </a:solidFill>
              <a:effectLst/>
              <a:latin typeface="Franklin Gothic Book" panose="020B0503020102020204" pitchFamily="34" charset="0"/>
            </a:endParaRPr>
          </a:p>
          <a:p>
            <a:pPr algn="ctr" latinLnBrk="0"/>
            <a:r>
              <a:rPr lang="en-US" b="0" i="0" u="none" strike="noStrike" dirty="0">
                <a:solidFill>
                  <a:srgbClr val="FFFFFF"/>
                </a:solidFill>
                <a:effectLst/>
                <a:latin typeface="Franklin Gothic Book" panose="020B0503020102020204" pitchFamily="34" charset="0"/>
                <a:hlinkClick r:id="rId2"/>
              </a:rPr>
              <a:t>Have Training Materials?</a:t>
            </a:r>
            <a:endParaRPr lang="en-US" b="0" i="0" dirty="0">
              <a:solidFill>
                <a:srgbClr val="FFFFFF"/>
              </a:solidFill>
              <a:effectLst/>
              <a:latin typeface="Franklin Gothic Book" panose="020B0503020102020204" pitchFamily="34" charset="0"/>
            </a:endParaRPr>
          </a:p>
          <a:p>
            <a:pPr algn="ctr" latinLnBrk="0"/>
            <a:r>
              <a:rPr lang="en-US" b="0" i="0" u="none" strike="noStrike" dirty="0">
                <a:solidFill>
                  <a:srgbClr val="FFFFFF"/>
                </a:solidFill>
                <a:effectLst/>
                <a:latin typeface="Franklin Gothic Book" panose="020B0503020102020204" pitchFamily="34" charset="0"/>
                <a:hlinkClick r:id="rId2"/>
              </a:rPr>
              <a:t>Questions?</a:t>
            </a:r>
            <a:endParaRPr lang="en-US" b="0" i="0" dirty="0">
              <a:solidFill>
                <a:srgbClr val="FFFFFF"/>
              </a:solidFill>
              <a:effectLst/>
              <a:latin typeface="Franklin Gothic Book" panose="020B0503020102020204" pitchFamily="34" charset="0"/>
            </a:endParaRPr>
          </a:p>
          <a:p>
            <a:pPr algn="ctr" latinLnBrk="0"/>
            <a:r>
              <a:rPr lang="en-US" b="0" i="0" u="none" strike="noStrike" dirty="0">
                <a:solidFill>
                  <a:srgbClr val="FFFFFF"/>
                </a:solidFill>
                <a:effectLst/>
                <a:latin typeface="Franklin Gothic Book" panose="020B0503020102020204" pitchFamily="34" charset="0"/>
                <a:hlinkClick r:id="rId2"/>
              </a:rPr>
              <a:t>Contact Us!</a:t>
            </a:r>
            <a:endParaRPr lang="en-US" b="0" i="0" u="none" strike="noStrike" dirty="0">
              <a:solidFill>
                <a:srgbClr val="FFFFFF"/>
              </a:solidFill>
              <a:effectLst/>
              <a:latin typeface="Franklin Gothic Book" panose="020B0503020102020204" pitchFamily="34" charset="0"/>
            </a:endParaRPr>
          </a:p>
          <a:p>
            <a:pPr algn="ctr" latinLnBrk="0"/>
            <a:endParaRPr lang="en-US" b="0" i="0" dirty="0">
              <a:solidFill>
                <a:srgbClr val="FFFFFF"/>
              </a:solidFill>
              <a:effectLst/>
              <a:latin typeface="Franklin Gothic Book" panose="020B0503020102020204" pitchFamily="34" charset="0"/>
            </a:endParaRPr>
          </a:p>
          <a:p>
            <a:pPr algn="ctr" latinLnBrk="0"/>
            <a:r>
              <a:rPr lang="en-US" b="0" i="0" u="none" strike="noStrike" dirty="0">
                <a:solidFill>
                  <a:srgbClr val="00B0F0"/>
                </a:solidFill>
                <a:effectLst/>
                <a:latin typeface="Franklin Gothic Book" panose="020B0503020102020204" pitchFamily="34" charset="0"/>
                <a:hlinkClick r:id="rId2">
                  <a:extLst>
                    <a:ext uri="{A12FA001-AC4F-418D-AE19-62706E023703}">
                      <ahyp:hlinkClr xmlns:ahyp="http://schemas.microsoft.com/office/drawing/2018/hyperlinkcolor" val="tx"/>
                    </a:ext>
                  </a:extLst>
                </a:hlinkClick>
              </a:rPr>
              <a:t>TJAGLCS-training@army.mil</a:t>
            </a:r>
            <a:endParaRPr lang="en-US" b="0" i="0" dirty="0">
              <a:solidFill>
                <a:srgbClr val="00B0F0"/>
              </a:solidFill>
              <a:effectLst/>
              <a:latin typeface="Franklin Gothic Book" panose="020B0503020102020204" pitchFamily="34" charset="0"/>
            </a:endParaRPr>
          </a:p>
        </p:txBody>
      </p:sp>
    </p:spTree>
    <p:extLst>
      <p:ext uri="{BB962C8B-B14F-4D97-AF65-F5344CB8AC3E}">
        <p14:creationId xmlns:p14="http://schemas.microsoft.com/office/powerpoint/2010/main" val="111437454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693987"/>
            <a:ext cx="10363200" cy="1470025"/>
          </a:xfrm>
        </p:spPr>
        <p:txBody>
          <a:bodyPr/>
          <a:lstStyle/>
          <a:p>
            <a:r>
              <a:rPr lang="en-US" dirty="0"/>
              <a:t>Search Authorizations</a:t>
            </a:r>
          </a:p>
        </p:txBody>
      </p:sp>
    </p:spTree>
    <p:extLst>
      <p:ext uri="{BB962C8B-B14F-4D97-AF65-F5344CB8AC3E}">
        <p14:creationId xmlns:p14="http://schemas.microsoft.com/office/powerpoint/2010/main" val="2119991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6B708-E5E6-4184-A3A9-F44C7520C718}"/>
              </a:ext>
            </a:extLst>
          </p:cNvPr>
          <p:cNvSpPr>
            <a:spLocks noGrp="1"/>
          </p:cNvSpPr>
          <p:nvPr>
            <p:ph type="title"/>
          </p:nvPr>
        </p:nvSpPr>
        <p:spPr/>
        <p:txBody>
          <a:bodyPr/>
          <a:lstStyle/>
          <a:p>
            <a:r>
              <a:rPr lang="en-US" dirty="0"/>
              <a:t>Roadmap</a:t>
            </a:r>
          </a:p>
        </p:txBody>
      </p:sp>
      <p:sp>
        <p:nvSpPr>
          <p:cNvPr id="3" name="Content Placeholder 2">
            <a:extLst>
              <a:ext uri="{FF2B5EF4-FFF2-40B4-BE49-F238E27FC236}">
                <a16:creationId xmlns:a16="http://schemas.microsoft.com/office/drawing/2014/main" id="{C286EFC5-6F5C-4FFA-B4CC-5C18400A05FE}"/>
              </a:ext>
            </a:extLst>
          </p:cNvPr>
          <p:cNvSpPr>
            <a:spLocks noGrp="1"/>
          </p:cNvSpPr>
          <p:nvPr>
            <p:ph idx="1"/>
          </p:nvPr>
        </p:nvSpPr>
        <p:spPr/>
        <p:txBody>
          <a:bodyPr/>
          <a:lstStyle/>
          <a:p>
            <a:r>
              <a:rPr lang="en-US" dirty="0"/>
              <a:t>The So What</a:t>
            </a:r>
          </a:p>
          <a:p>
            <a:r>
              <a:rPr lang="en-US" dirty="0"/>
              <a:t>Who Can Authorize a Search (remember, seizure is different)</a:t>
            </a:r>
          </a:p>
          <a:p>
            <a:r>
              <a:rPr lang="en-US" dirty="0"/>
              <a:t>Probable Cause</a:t>
            </a:r>
          </a:p>
          <a:p>
            <a:r>
              <a:rPr lang="en-US" dirty="0"/>
              <a:t>Inspections / searches</a:t>
            </a:r>
          </a:p>
          <a:p>
            <a:pPr marL="0" indent="0">
              <a:buNone/>
            </a:pPr>
            <a:endParaRPr lang="en-US" dirty="0"/>
          </a:p>
          <a:p>
            <a:endParaRPr lang="en-US" dirty="0"/>
          </a:p>
          <a:p>
            <a:endParaRPr lang="en-US" dirty="0"/>
          </a:p>
          <a:p>
            <a:endParaRPr lang="en-US" dirty="0"/>
          </a:p>
        </p:txBody>
      </p:sp>
    </p:spTree>
    <p:extLst>
      <p:ext uri="{BB962C8B-B14F-4D97-AF65-F5344CB8AC3E}">
        <p14:creationId xmlns:p14="http://schemas.microsoft.com/office/powerpoint/2010/main" val="3960100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6B708-E5E6-4184-A3A9-F44C7520C718}"/>
              </a:ext>
            </a:extLst>
          </p:cNvPr>
          <p:cNvSpPr>
            <a:spLocks noGrp="1"/>
          </p:cNvSpPr>
          <p:nvPr>
            <p:ph type="title"/>
          </p:nvPr>
        </p:nvSpPr>
        <p:spPr/>
        <p:txBody>
          <a:bodyPr/>
          <a:lstStyle/>
          <a:p>
            <a:r>
              <a:rPr lang="en-US" dirty="0"/>
              <a:t>The “So What”</a:t>
            </a:r>
          </a:p>
        </p:txBody>
      </p:sp>
      <p:sp>
        <p:nvSpPr>
          <p:cNvPr id="3" name="Content Placeholder 2">
            <a:extLst>
              <a:ext uri="{FF2B5EF4-FFF2-40B4-BE49-F238E27FC236}">
                <a16:creationId xmlns:a16="http://schemas.microsoft.com/office/drawing/2014/main" id="{C286EFC5-6F5C-4FFA-B4CC-5C18400A05FE}"/>
              </a:ext>
            </a:extLst>
          </p:cNvPr>
          <p:cNvSpPr>
            <a:spLocks noGrp="1"/>
          </p:cNvSpPr>
          <p:nvPr>
            <p:ph idx="1"/>
          </p:nvPr>
        </p:nvSpPr>
        <p:spPr/>
        <p:txBody>
          <a:bodyPr/>
          <a:lstStyle/>
          <a:p>
            <a:r>
              <a:rPr lang="en-US" dirty="0"/>
              <a:t>The Exclusionary Rule </a:t>
            </a:r>
          </a:p>
          <a:p>
            <a:r>
              <a:rPr lang="en-US" dirty="0"/>
              <a:t>Understand a commander’s authority to order searches and seize property</a:t>
            </a:r>
          </a:p>
          <a:p>
            <a:r>
              <a:rPr lang="en-US" dirty="0"/>
              <a:t>Understand the process of authorizing searches and seizures</a:t>
            </a:r>
          </a:p>
          <a:p>
            <a:pPr marL="0" indent="0">
              <a:buNone/>
            </a:pPr>
            <a:endParaRPr lang="en-US" dirty="0"/>
          </a:p>
          <a:p>
            <a:pPr marL="0" indent="0">
              <a:buNone/>
            </a:pPr>
            <a:r>
              <a:rPr lang="en-US" dirty="0"/>
              <a:t>Spot the issues, ask the right questions, and make the best decision </a:t>
            </a:r>
          </a:p>
          <a:p>
            <a:endParaRPr lang="en-US" dirty="0"/>
          </a:p>
        </p:txBody>
      </p:sp>
    </p:spTree>
    <p:extLst>
      <p:ext uri="{BB962C8B-B14F-4D97-AF65-F5344CB8AC3E}">
        <p14:creationId xmlns:p14="http://schemas.microsoft.com/office/powerpoint/2010/main" val="33356841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4EFAE-B068-427C-9130-88BDEEC627C8}"/>
              </a:ext>
            </a:extLst>
          </p:cNvPr>
          <p:cNvSpPr>
            <a:spLocks noGrp="1"/>
          </p:cNvSpPr>
          <p:nvPr>
            <p:ph type="title"/>
          </p:nvPr>
        </p:nvSpPr>
        <p:spPr/>
        <p:txBody>
          <a:bodyPr/>
          <a:lstStyle/>
          <a:p>
            <a:r>
              <a:rPr lang="en-US" dirty="0"/>
              <a:t>Fourth Amendment, U.S. Const.</a:t>
            </a:r>
          </a:p>
        </p:txBody>
      </p:sp>
      <p:sp>
        <p:nvSpPr>
          <p:cNvPr id="3" name="Content Placeholder 2">
            <a:extLst>
              <a:ext uri="{FF2B5EF4-FFF2-40B4-BE49-F238E27FC236}">
                <a16:creationId xmlns:a16="http://schemas.microsoft.com/office/drawing/2014/main" id="{C1D8F2F7-795C-44D6-BE38-4FC44042FEC5}"/>
              </a:ext>
            </a:extLst>
          </p:cNvPr>
          <p:cNvSpPr>
            <a:spLocks noGrp="1"/>
          </p:cNvSpPr>
          <p:nvPr>
            <p:ph idx="1"/>
          </p:nvPr>
        </p:nvSpPr>
        <p:spPr/>
        <p:txBody>
          <a:bodyPr/>
          <a:lstStyle/>
          <a:p>
            <a:pPr marL="0" indent="0">
              <a:buNone/>
            </a:pPr>
            <a:r>
              <a:rPr lang="en-US" dirty="0"/>
              <a:t>The right of the people to be secure in their persons, houses, papers, and effects, against unreasonable searches and seizures, shall not be violated, and no Warrant shall issue, but upon probable cause, supported by Oath or affirmation, and particularly describing the place to be searched, and the persons or things to be seized. </a:t>
            </a:r>
          </a:p>
          <a:p>
            <a:pPr marL="0" indent="0">
              <a:buNone/>
            </a:pPr>
            <a:endParaRPr lang="en-US" dirty="0"/>
          </a:p>
        </p:txBody>
      </p:sp>
    </p:spTree>
    <p:extLst>
      <p:ext uri="{BB962C8B-B14F-4D97-AF65-F5344CB8AC3E}">
        <p14:creationId xmlns:p14="http://schemas.microsoft.com/office/powerpoint/2010/main" val="2194784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1A949-A617-417E-8FCD-2CC105BD4E18}"/>
              </a:ext>
            </a:extLst>
          </p:cNvPr>
          <p:cNvSpPr>
            <a:spLocks noGrp="1"/>
          </p:cNvSpPr>
          <p:nvPr>
            <p:ph type="title"/>
          </p:nvPr>
        </p:nvSpPr>
        <p:spPr/>
        <p:txBody>
          <a:bodyPr/>
          <a:lstStyle/>
          <a:p>
            <a:r>
              <a:rPr lang="en-US" dirty="0"/>
              <a:t>Who can authorize a search?</a:t>
            </a:r>
          </a:p>
        </p:txBody>
      </p:sp>
      <p:sp>
        <p:nvSpPr>
          <p:cNvPr id="3" name="Content Placeholder 2">
            <a:extLst>
              <a:ext uri="{FF2B5EF4-FFF2-40B4-BE49-F238E27FC236}">
                <a16:creationId xmlns:a16="http://schemas.microsoft.com/office/drawing/2014/main" id="{F9873171-7DD3-4BCB-A658-B78EFE903463}"/>
              </a:ext>
            </a:extLst>
          </p:cNvPr>
          <p:cNvSpPr>
            <a:spLocks noGrp="1"/>
          </p:cNvSpPr>
          <p:nvPr>
            <p:ph idx="1"/>
          </p:nvPr>
        </p:nvSpPr>
        <p:spPr>
          <a:xfrm>
            <a:off x="609600" y="1143001"/>
            <a:ext cx="10972800" cy="5048793"/>
          </a:xfrm>
        </p:spPr>
        <p:txBody>
          <a:bodyPr>
            <a:normAutofit fontScale="92500" lnSpcReduction="20000"/>
          </a:bodyPr>
          <a:lstStyle/>
          <a:p>
            <a:pPr marL="0" indent="0">
              <a:buNone/>
            </a:pPr>
            <a:r>
              <a:rPr lang="en-US" dirty="0"/>
              <a:t>If supported by probable cause, the following individuals can authorize a search:</a:t>
            </a:r>
          </a:p>
          <a:p>
            <a:r>
              <a:rPr lang="en-US" dirty="0"/>
              <a:t>Commander</a:t>
            </a:r>
          </a:p>
          <a:p>
            <a:pPr lvl="1"/>
            <a:r>
              <a:rPr lang="en-US" dirty="0"/>
              <a:t>Must be neutral and detached (impartial)</a:t>
            </a:r>
          </a:p>
          <a:p>
            <a:pPr lvl="1"/>
            <a:r>
              <a:rPr lang="en-US" dirty="0"/>
              <a:t>No delegation*</a:t>
            </a:r>
          </a:p>
          <a:p>
            <a:pPr lvl="1"/>
            <a:r>
              <a:rPr lang="en-US" dirty="0"/>
              <a:t>Own the area</a:t>
            </a:r>
          </a:p>
          <a:p>
            <a:r>
              <a:rPr lang="en-US" dirty="0"/>
              <a:t>Military Magistrate</a:t>
            </a:r>
          </a:p>
          <a:p>
            <a:r>
              <a:rPr lang="en-US" dirty="0"/>
              <a:t>Military Judge</a:t>
            </a:r>
          </a:p>
          <a:p>
            <a:pPr marL="0" indent="0">
              <a:buNone/>
            </a:pPr>
            <a:endParaRPr lang="en-US" dirty="0"/>
          </a:p>
          <a:p>
            <a:pPr marL="0" indent="0">
              <a:buNone/>
            </a:pPr>
            <a:r>
              <a:rPr lang="en-US" sz="2800" dirty="0"/>
              <a:t>* The ability to authorize a search can devolve from a commander to a subordinate – the question is whether the subordinate is functioning as a commander while the commander is absent from command. </a:t>
            </a:r>
          </a:p>
        </p:txBody>
      </p:sp>
    </p:spTree>
    <p:extLst>
      <p:ext uri="{BB962C8B-B14F-4D97-AF65-F5344CB8AC3E}">
        <p14:creationId xmlns:p14="http://schemas.microsoft.com/office/powerpoint/2010/main" val="2748651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FAFD9-D6DA-BB5F-78D8-36325B481FC0}"/>
              </a:ext>
            </a:extLst>
          </p:cNvPr>
          <p:cNvSpPr>
            <a:spLocks noGrp="1"/>
          </p:cNvSpPr>
          <p:nvPr>
            <p:ph type="title"/>
          </p:nvPr>
        </p:nvSpPr>
        <p:spPr/>
        <p:txBody>
          <a:bodyPr/>
          <a:lstStyle/>
          <a:p>
            <a:r>
              <a:rPr lang="en-US" dirty="0"/>
              <a:t>Neutral and detached?</a:t>
            </a:r>
          </a:p>
        </p:txBody>
      </p:sp>
      <p:sp>
        <p:nvSpPr>
          <p:cNvPr id="3" name="Content Placeholder 2">
            <a:extLst>
              <a:ext uri="{FF2B5EF4-FFF2-40B4-BE49-F238E27FC236}">
                <a16:creationId xmlns:a16="http://schemas.microsoft.com/office/drawing/2014/main" id="{33CFCC4D-0000-D926-BF27-DDFAD98C59A1}"/>
              </a:ext>
            </a:extLst>
          </p:cNvPr>
          <p:cNvSpPr>
            <a:spLocks noGrp="1"/>
          </p:cNvSpPr>
          <p:nvPr>
            <p:ph idx="1"/>
          </p:nvPr>
        </p:nvSpPr>
        <p:spPr/>
        <p:txBody>
          <a:bodyPr/>
          <a:lstStyle/>
          <a:p>
            <a:r>
              <a:rPr lang="en-US" dirty="0"/>
              <a:t>M.R.E. 315 requires a commander issuing a search to be “impartial”</a:t>
            </a:r>
          </a:p>
          <a:p>
            <a:pPr marL="0" indent="0">
              <a:buNone/>
            </a:pPr>
            <a:endParaRPr lang="en-US" dirty="0"/>
          </a:p>
          <a:p>
            <a:pPr marL="0" indent="0">
              <a:buNone/>
            </a:pPr>
            <a:r>
              <a:rPr lang="en-US" dirty="0"/>
              <a:t>“The participation of a commander in investigative activities in furtherance of command responsibilities, without more, does not require a </a:t>
            </a:r>
            <a:r>
              <a:rPr lang="en-US" i="1" dirty="0"/>
              <a:t>per se</a:t>
            </a:r>
            <a:r>
              <a:rPr lang="en-US" dirty="0"/>
              <a:t> disqualification of a commander from authorizing a search under M.R.E. 315.”</a:t>
            </a:r>
          </a:p>
        </p:txBody>
      </p:sp>
    </p:spTree>
    <p:extLst>
      <p:ext uri="{BB962C8B-B14F-4D97-AF65-F5344CB8AC3E}">
        <p14:creationId xmlns:p14="http://schemas.microsoft.com/office/powerpoint/2010/main" val="2915409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54579-8267-8567-6D2A-B6C43C0137A1}"/>
              </a:ext>
            </a:extLst>
          </p:cNvPr>
          <p:cNvSpPr>
            <a:spLocks noGrp="1"/>
          </p:cNvSpPr>
          <p:nvPr>
            <p:ph type="title"/>
          </p:nvPr>
        </p:nvSpPr>
        <p:spPr/>
        <p:txBody>
          <a:bodyPr/>
          <a:lstStyle/>
          <a:p>
            <a:r>
              <a:rPr lang="en-US" dirty="0"/>
              <a:t>How can the commander authorize?</a:t>
            </a:r>
          </a:p>
        </p:txBody>
      </p:sp>
      <p:sp>
        <p:nvSpPr>
          <p:cNvPr id="3" name="Content Placeholder 2">
            <a:extLst>
              <a:ext uri="{FF2B5EF4-FFF2-40B4-BE49-F238E27FC236}">
                <a16:creationId xmlns:a16="http://schemas.microsoft.com/office/drawing/2014/main" id="{B94B7F7D-A907-C3DA-08D5-8973CCD0FF45}"/>
              </a:ext>
            </a:extLst>
          </p:cNvPr>
          <p:cNvSpPr>
            <a:spLocks noGrp="1"/>
          </p:cNvSpPr>
          <p:nvPr>
            <p:ph idx="1"/>
          </p:nvPr>
        </p:nvSpPr>
        <p:spPr/>
        <p:txBody>
          <a:bodyPr/>
          <a:lstStyle/>
          <a:p>
            <a:r>
              <a:rPr lang="en-US" dirty="0"/>
              <a:t>Search authorization – “express permission, written or oral, issued by competent military authority to search a person or an area for specified property or evidence or for a specific person and to seize such property, evidence, or person. It may contain an order directing subordinate personnel to conduct a search in a specified manner.” M.R.E. 315(b)</a:t>
            </a:r>
          </a:p>
        </p:txBody>
      </p:sp>
    </p:spTree>
    <p:extLst>
      <p:ext uri="{BB962C8B-B14F-4D97-AF65-F5344CB8AC3E}">
        <p14:creationId xmlns:p14="http://schemas.microsoft.com/office/powerpoint/2010/main" val="3832908938"/>
      </p:ext>
    </p:extLst>
  </p:cSld>
  <p:clrMapOvr>
    <a:masterClrMapping/>
  </p:clrMapOvr>
</p:sld>
</file>

<file path=ppt/theme/theme1.xml><?xml version="1.0" encoding="utf-8"?>
<a:theme xmlns:a="http://schemas.openxmlformats.org/drawingml/2006/main" name="Stapley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buFont typeface="Arial" pitchFamily="34" charset="0"/>
          <a:buChar char="•"/>
          <a:defRPr sz="2400" baseline="0" dirty="0" smtClean="0">
            <a:solidFill>
              <a:srgbClr val="FFFF00"/>
            </a:solidFill>
          </a:defRPr>
        </a:defPPr>
      </a:lstStyle>
    </a:txDef>
  </a:objectDefaults>
  <a:extraClrSchemeLst/>
  <a:extLst>
    <a:ext uri="{05A4C25C-085E-4340-85A3-A5531E510DB2}">
      <thm15:themeFamily xmlns:thm15="http://schemas.microsoft.com/office/thememl/2012/main" name="Stapley Theme" id="{E3BDCCD5-B169-4FB9-9C47-D08DBD087933}" vid="{64DF3997-9A66-4395-8C94-38C00A77D5F9}"/>
    </a:ext>
  </a:extLst>
</a:theme>
</file>

<file path=ppt/theme/theme2.xml><?xml version="1.0" encoding="utf-8"?>
<a:theme xmlns:a="http://schemas.openxmlformats.org/drawingml/2006/main" name="1_2003 03 CG Unclassified Master">
  <a:themeElements>
    <a:clrScheme name="1_2003 03 CG Unclassified Master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fontScheme name="1_2003 03 CG Unclassified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1_2003 03 CG Unclassified Maste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2003 03 CG Unclassified Master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2003 03 CG Unclassified Master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2003 03 CG Unclassified Master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2003 03 CG Unclassified Maste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2003 03 CG Unclassified Maste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2003 03 CG Unclassified Maste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Stapley Theme</Template>
  <TotalTime>536</TotalTime>
  <Words>3239</Words>
  <Application>Microsoft Office PowerPoint</Application>
  <PresentationFormat>Widescreen</PresentationFormat>
  <Paragraphs>253</Paragraphs>
  <Slides>27</Slides>
  <Notes>18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27</vt:i4>
      </vt:variant>
    </vt:vector>
  </HeadingPairs>
  <TitlesOfParts>
    <vt:vector size="37" baseType="lpstr">
      <vt:lpstr>Arial</vt:lpstr>
      <vt:lpstr>Arial Black</vt:lpstr>
      <vt:lpstr>Calibri</vt:lpstr>
      <vt:lpstr>Franklin Gothic Book</vt:lpstr>
      <vt:lpstr>Publico</vt:lpstr>
      <vt:lpstr>Times New Roman</vt:lpstr>
      <vt:lpstr>Verdana</vt:lpstr>
      <vt:lpstr>Wingdings</vt:lpstr>
      <vt:lpstr>Stapley Theme</vt:lpstr>
      <vt:lpstr>1_2003 03 CG Unclassified Master</vt:lpstr>
      <vt:lpstr>TJAGLCS Training Package</vt:lpstr>
      <vt:lpstr>PowerPoint Presentation</vt:lpstr>
      <vt:lpstr>Search Authorizations</vt:lpstr>
      <vt:lpstr>Roadmap</vt:lpstr>
      <vt:lpstr>The “So What”</vt:lpstr>
      <vt:lpstr>Fourth Amendment, U.S. Const.</vt:lpstr>
      <vt:lpstr>Who can authorize a search?</vt:lpstr>
      <vt:lpstr>Neutral and detached?</vt:lpstr>
      <vt:lpstr>How can the commander authorize?</vt:lpstr>
      <vt:lpstr>Four main Fourth Amendment concepts</vt:lpstr>
      <vt:lpstr>Is there a Reasonable Expectation of Privacy</vt:lpstr>
      <vt:lpstr>Barracks Rooms</vt:lpstr>
      <vt:lpstr>On-post versus off-post housing </vt:lpstr>
      <vt:lpstr>Search authorizations</vt:lpstr>
      <vt:lpstr>Probable Cause</vt:lpstr>
      <vt:lpstr>Probable Cause</vt:lpstr>
      <vt:lpstr>A little more helpful?</vt:lpstr>
      <vt:lpstr>Probable Cause</vt:lpstr>
      <vt:lpstr>PC Hypo #1</vt:lpstr>
      <vt:lpstr>PC Hypo #2</vt:lpstr>
      <vt:lpstr>Inspections</vt:lpstr>
      <vt:lpstr>Inspections</vt:lpstr>
      <vt:lpstr>Hypo #3</vt:lpstr>
      <vt:lpstr>Inspections</vt:lpstr>
      <vt:lpstr>References</vt:lpstr>
      <vt:lpstr>Questions?</vt:lpstr>
      <vt:lpstr> </vt:lpstr>
    </vt:vector>
  </TitlesOfParts>
  <Company>Department of Defense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Yoder, Ryan T MAJ HQDA OTJAG</dc:creator>
  <cp:lastModifiedBy>Cross, Christopher C LTC USARMY HQDA TJAGLCS (USA)</cp:lastModifiedBy>
  <cp:revision>47</cp:revision>
  <dcterms:created xsi:type="dcterms:W3CDTF">2020-08-10T12:33:41Z</dcterms:created>
  <dcterms:modified xsi:type="dcterms:W3CDTF">2025-01-13T14:20:21Z</dcterms:modified>
</cp:coreProperties>
</file>